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7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492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092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28390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5732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801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09195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22645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6204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5206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0747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0167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147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196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279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77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6001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8258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9312C05-B5FF-48CE-9F9C-303F36BB8121}" type="datetimeFigureOut">
              <a:rPr lang="fr-BE" smtClean="0"/>
              <a:t>13-06-20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EBFDC39-6828-40A9-9552-C8280E6168B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3998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nchantedIllegalAzurevasespo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980911" y="3982997"/>
            <a:ext cx="421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i="1" dirty="0" err="1" smtClean="0">
                <a:ln>
                  <a:solidFill>
                    <a:schemeClr val="bg1"/>
                  </a:solidFill>
                </a:ln>
                <a:latin typeface="Adobe Devanagari" panose="02040503050201020203" pitchFamily="18" charset="0"/>
                <a:cs typeface="Adobe Devanagari" panose="02040503050201020203" pitchFamily="18" charset="0"/>
              </a:rPr>
              <a:t>Bachelor</a:t>
            </a:r>
            <a:r>
              <a:rPr lang="fr-BE" sz="2800" b="1" i="1" dirty="0" smtClean="0">
                <a:ln>
                  <a:solidFill>
                    <a:schemeClr val="bg1"/>
                  </a:solidFill>
                </a:ln>
                <a:latin typeface="Adobe Devanagari" panose="02040503050201020203" pitchFamily="18" charset="0"/>
                <a:cs typeface="Adobe Devanagari" panose="02040503050201020203" pitchFamily="18" charset="0"/>
              </a:rPr>
              <a:t> In Computer Science</a:t>
            </a:r>
            <a:endParaRPr lang="fr-BE" sz="2800" b="1" i="1" dirty="0">
              <a:ln>
                <a:solidFill>
                  <a:schemeClr val="bg1"/>
                </a:solidFill>
              </a:ln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380078" y="2044005"/>
            <a:ext cx="74318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6000" b="1" dirty="0" smtClean="0">
                <a:ln>
                  <a:solidFill>
                    <a:schemeClr val="bg1"/>
                  </a:solidFill>
                </a:ln>
                <a:effectLst>
                  <a:glow rad="101600">
                    <a:srgbClr val="0070C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Malware-Detector </a:t>
            </a:r>
          </a:p>
          <a:p>
            <a:pPr algn="ctr"/>
            <a:r>
              <a:rPr lang="fr-BE" sz="6000" b="1" dirty="0" smtClean="0">
                <a:ln>
                  <a:solidFill>
                    <a:schemeClr val="bg1"/>
                  </a:solidFill>
                </a:ln>
                <a:effectLst>
                  <a:glow rad="101600">
                    <a:srgbClr val="0070C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for Android applications</a:t>
            </a:r>
            <a:endParaRPr lang="fr-BE" sz="6000" b="1" dirty="0">
              <a:ln>
                <a:solidFill>
                  <a:schemeClr val="bg1"/>
                </a:solidFill>
              </a:ln>
              <a:effectLst>
                <a:glow rad="101600">
                  <a:srgbClr val="0070C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71804" y="4519589"/>
            <a:ext cx="1460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 smtClean="0">
                <a:ln>
                  <a:solidFill>
                    <a:schemeClr val="bg1"/>
                  </a:solidFill>
                </a:ln>
              </a:rPr>
              <a:t>ACHTATOU Sean</a:t>
            </a:r>
            <a:endParaRPr lang="fr-BE" sz="1200" b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975752" y="6550223"/>
            <a:ext cx="2216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 err="1" smtClean="0"/>
              <a:t>University</a:t>
            </a:r>
            <a:r>
              <a:rPr lang="fr-BE" sz="1400" dirty="0" smtClean="0"/>
              <a:t> of Luxembourg</a:t>
            </a:r>
            <a:endParaRPr lang="fr-BE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1334073" y="0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 smtClean="0"/>
              <a:t>2019-2020</a:t>
            </a:r>
            <a:endParaRPr lang="fr-BE" sz="1200" dirty="0"/>
          </a:p>
        </p:txBody>
      </p:sp>
    </p:spTree>
    <p:extLst>
      <p:ext uri="{BB962C8B-B14F-4D97-AF65-F5344CB8AC3E}">
        <p14:creationId xmlns:p14="http://schemas.microsoft.com/office/powerpoint/2010/main" val="368109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err="1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Results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57352" y="1040524"/>
            <a:ext cx="261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Properties</a:t>
            </a:r>
            <a:r>
              <a:rPr lang="fr-BE" b="1" u="sng" dirty="0" smtClean="0"/>
              <a:t> of App-MD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2972555" y="1046514"/>
            <a:ext cx="8261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b="1" dirty="0" err="1" smtClean="0">
                <a:solidFill>
                  <a:srgbClr val="00B050"/>
                </a:solidFill>
              </a:rPr>
              <a:t>Successfully</a:t>
            </a:r>
            <a:r>
              <a:rPr lang="fr-BE" sz="1600" dirty="0" smtClean="0"/>
              <a:t> </a:t>
            </a:r>
            <a:r>
              <a:rPr lang="fr-BE" sz="1600" dirty="0" err="1" smtClean="0"/>
              <a:t>classify</a:t>
            </a:r>
            <a:r>
              <a:rPr lang="fr-BE" sz="1600" dirty="0" smtClean="0"/>
              <a:t> 90% of the </a:t>
            </a:r>
            <a:r>
              <a:rPr lang="fr-BE" sz="1600" dirty="0" err="1" smtClean="0"/>
              <a:t>apps</a:t>
            </a:r>
            <a:r>
              <a:rPr lang="fr-BE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Only</a:t>
            </a:r>
            <a:r>
              <a:rPr lang="fr-BE" sz="1600" dirty="0" smtClean="0"/>
              <a:t> </a:t>
            </a:r>
            <a:r>
              <a:rPr lang="fr-BE" sz="1600" dirty="0" err="1" smtClean="0"/>
              <a:t>based</a:t>
            </a:r>
            <a:r>
              <a:rPr lang="fr-BE" sz="1600" dirty="0" smtClean="0"/>
              <a:t> on </a:t>
            </a:r>
            <a:r>
              <a:rPr lang="fr-BE" sz="1600" b="1" u="sng" dirty="0" err="1" smtClean="0">
                <a:solidFill>
                  <a:srgbClr val="FFC000"/>
                </a:solidFill>
              </a:rPr>
              <a:t>two</a:t>
            </a:r>
            <a:r>
              <a:rPr lang="fr-BE" sz="1600" dirty="0" smtClean="0"/>
              <a:t> </a:t>
            </a:r>
            <a:r>
              <a:rPr lang="fr-BE" sz="1600" dirty="0" err="1" smtClean="0"/>
              <a:t>analysis</a:t>
            </a:r>
            <a:r>
              <a:rPr lang="fr-BE" sz="1600" dirty="0" smtClean="0"/>
              <a:t>, </a:t>
            </a:r>
            <a:r>
              <a:rPr lang="fr-BE" sz="1600" dirty="0" err="1" smtClean="0"/>
              <a:t>nevertheless</a:t>
            </a:r>
            <a:r>
              <a:rPr lang="fr-BE" sz="1600" dirty="0" smtClean="0"/>
              <a:t> </a:t>
            </a:r>
            <a:r>
              <a:rPr lang="fr-BE" sz="1600" dirty="0" err="1" smtClean="0"/>
              <a:t>succesfully</a:t>
            </a:r>
            <a:r>
              <a:rPr lang="fr-BE" sz="1600" dirty="0" smtClean="0"/>
              <a:t> manage the classification of the </a:t>
            </a:r>
            <a:r>
              <a:rPr lang="fr-BE" sz="1600" dirty="0" err="1" smtClean="0"/>
              <a:t>apps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dirty="0" smtClean="0"/>
              <a:t>Can </a:t>
            </a:r>
            <a:r>
              <a:rPr lang="fr-BE" sz="1600" dirty="0" err="1" smtClean="0"/>
              <a:t>be</a:t>
            </a:r>
            <a:r>
              <a:rPr lang="fr-BE" sz="1600" dirty="0" smtClean="0"/>
              <a:t> </a:t>
            </a:r>
            <a:r>
              <a:rPr lang="fr-BE" sz="1600" dirty="0" err="1" smtClean="0"/>
              <a:t>used</a:t>
            </a:r>
            <a:r>
              <a:rPr lang="fr-BE" sz="1600" dirty="0" smtClean="0"/>
              <a:t> </a:t>
            </a:r>
            <a:r>
              <a:rPr lang="fr-BE" sz="1600" b="1" u="sng" dirty="0" err="1" smtClean="0"/>
              <a:t>manually</a:t>
            </a:r>
            <a:r>
              <a:rPr lang="fr-BE" sz="1600" dirty="0" smtClean="0"/>
              <a:t> or </a:t>
            </a:r>
            <a:r>
              <a:rPr lang="fr-BE" sz="1600" b="1" u="sng" dirty="0" err="1" smtClean="0"/>
              <a:t>automatically</a:t>
            </a:r>
            <a:endParaRPr lang="fr-BE" sz="1600" b="1" u="sng" dirty="0" smtClean="0"/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Handle</a:t>
            </a:r>
            <a:r>
              <a:rPr lang="fr-BE" sz="1600" dirty="0" smtClean="0"/>
              <a:t> issues (</a:t>
            </a:r>
            <a:r>
              <a:rPr lang="fr-BE" sz="1600" dirty="0" err="1" smtClean="0"/>
              <a:t>missing</a:t>
            </a:r>
            <a:r>
              <a:rPr lang="fr-BE" sz="1600" dirty="0" smtClean="0"/>
              <a:t> files, reverse engineering un-</a:t>
            </a:r>
            <a:r>
              <a:rPr lang="fr-BE" sz="1600" dirty="0" err="1" smtClean="0"/>
              <a:t>successfull</a:t>
            </a:r>
            <a:r>
              <a:rPr lang="fr-BE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Only</a:t>
            </a:r>
            <a:r>
              <a:rPr lang="fr-BE" sz="1600" dirty="0" smtClean="0"/>
              <a:t> </a:t>
            </a:r>
            <a:r>
              <a:rPr lang="fr-BE" sz="1600" dirty="0" err="1" smtClean="0"/>
              <a:t>analyze</a:t>
            </a:r>
            <a:r>
              <a:rPr lang="fr-BE" sz="1600" dirty="0" smtClean="0"/>
              <a:t> </a:t>
            </a:r>
            <a:r>
              <a:rPr lang="fr-BE" sz="1600" i="1" dirty="0" smtClean="0"/>
              <a:t>.</a:t>
            </a:r>
            <a:r>
              <a:rPr lang="fr-BE" sz="1600" i="1" dirty="0" err="1" smtClean="0"/>
              <a:t>apk</a:t>
            </a:r>
            <a:r>
              <a:rPr lang="fr-BE" sz="1600" i="1" dirty="0" smtClean="0"/>
              <a:t> </a:t>
            </a:r>
            <a:r>
              <a:rPr lang="fr-BE" sz="1600" dirty="0" smtClean="0"/>
              <a:t>extension</a:t>
            </a:r>
            <a:endParaRPr lang="fr-BE" sz="1600" i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357352" y="3109463"/>
            <a:ext cx="17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Improvements</a:t>
            </a:r>
            <a:r>
              <a:rPr lang="fr-BE" dirty="0" smtClean="0"/>
              <a:t> :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2107768" y="3109463"/>
            <a:ext cx="4765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smtClean="0"/>
              <a:t>Train the </a:t>
            </a:r>
            <a:r>
              <a:rPr lang="fr-BE" sz="1600" dirty="0" err="1" smtClean="0"/>
              <a:t>Artificial</a:t>
            </a:r>
            <a:r>
              <a:rPr lang="fr-BE" sz="1600" dirty="0" smtClean="0"/>
              <a:t> Intelligence </a:t>
            </a:r>
            <a:r>
              <a:rPr lang="fr-BE" sz="1600" dirty="0" err="1" smtClean="0"/>
              <a:t>models</a:t>
            </a:r>
            <a:r>
              <a:rPr lang="fr-BE" sz="1600" dirty="0" smtClean="0"/>
              <a:t> on </a:t>
            </a:r>
            <a:r>
              <a:rPr lang="fr-BE" sz="1600" dirty="0" err="1" smtClean="0"/>
              <a:t>thousands</a:t>
            </a:r>
            <a:r>
              <a:rPr lang="fr-BE" sz="1600" dirty="0" smtClean="0"/>
              <a:t> of </a:t>
            </a:r>
            <a:r>
              <a:rPr lang="fr-BE" sz="1600" dirty="0" err="1" smtClean="0"/>
              <a:t>apps</a:t>
            </a:r>
            <a:r>
              <a:rPr lang="fr-BE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Apply</a:t>
            </a:r>
            <a:r>
              <a:rPr lang="fr-BE" sz="1600" dirty="0" smtClean="0"/>
              <a:t> </a:t>
            </a:r>
            <a:r>
              <a:rPr lang="fr-BE" sz="1600" dirty="0" err="1" smtClean="0"/>
              <a:t>additional</a:t>
            </a:r>
            <a:r>
              <a:rPr lang="fr-BE" sz="1600" dirty="0" smtClean="0"/>
              <a:t> </a:t>
            </a:r>
            <a:r>
              <a:rPr lang="fr-BE" sz="1600" dirty="0" err="1" smtClean="0"/>
              <a:t>analysis</a:t>
            </a:r>
            <a:r>
              <a:rPr lang="fr-BE" sz="1600" dirty="0" smtClean="0"/>
              <a:t> about the information </a:t>
            </a:r>
            <a:r>
              <a:rPr lang="fr-BE" sz="1600" dirty="0" err="1" smtClean="0"/>
              <a:t>obtained</a:t>
            </a:r>
            <a:r>
              <a:rPr lang="fr-BE" sz="1600" dirty="0" smtClean="0"/>
              <a:t> </a:t>
            </a:r>
            <a:r>
              <a:rPr lang="fr-BE" sz="1600" dirty="0" err="1" smtClean="0"/>
              <a:t>from</a:t>
            </a:r>
            <a:r>
              <a:rPr lang="fr-BE" sz="1600" dirty="0" smtClean="0"/>
              <a:t> the reverse engineering of an </a:t>
            </a:r>
            <a:r>
              <a:rPr lang="fr-BE" sz="1600" dirty="0" err="1" smtClean="0"/>
              <a:t>app</a:t>
            </a:r>
            <a:r>
              <a:rPr lang="fr-BE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Possibility</a:t>
            </a:r>
            <a:r>
              <a:rPr lang="fr-BE" sz="1600" dirty="0" smtClean="0"/>
              <a:t> to analyse on </a:t>
            </a:r>
            <a:r>
              <a:rPr lang="fr-BE" sz="1600" i="1" dirty="0" smtClean="0"/>
              <a:t>.</a:t>
            </a:r>
            <a:r>
              <a:rPr lang="fr-BE" sz="1600" i="1" dirty="0" err="1" smtClean="0"/>
              <a:t>xapk</a:t>
            </a:r>
            <a:r>
              <a:rPr lang="fr-BE" sz="1600" i="1" dirty="0" smtClean="0"/>
              <a:t> </a:t>
            </a:r>
            <a:r>
              <a:rPr lang="fr-BE" sz="1600" dirty="0" smtClean="0"/>
              <a:t>extension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57352" y="5207017"/>
            <a:ext cx="273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Properties</a:t>
            </a:r>
            <a:r>
              <a:rPr lang="fr-BE" b="1" u="sng" dirty="0" smtClean="0"/>
              <a:t> of App-BICS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3095987" y="5232433"/>
            <a:ext cx="4030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smtClean="0"/>
              <a:t>Is a </a:t>
            </a:r>
            <a:r>
              <a:rPr lang="fr-BE" sz="1600" dirty="0" err="1" smtClean="0"/>
              <a:t>tiny</a:t>
            </a:r>
            <a:r>
              <a:rPr lang="fr-BE" sz="1600" dirty="0" smtClean="0"/>
              <a:t> </a:t>
            </a:r>
            <a:r>
              <a:rPr lang="fr-BE" sz="1600" dirty="0" err="1" smtClean="0"/>
              <a:t>benign</a:t>
            </a:r>
            <a:r>
              <a:rPr lang="fr-BE" sz="1600" dirty="0" smtClean="0"/>
              <a:t> application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Possibility</a:t>
            </a:r>
            <a:r>
              <a:rPr lang="fr-BE" sz="1600" dirty="0" smtClean="0"/>
              <a:t> to </a:t>
            </a:r>
            <a:r>
              <a:rPr lang="fr-BE" sz="1600" dirty="0" err="1" smtClean="0"/>
              <a:t>activate</a:t>
            </a:r>
            <a:r>
              <a:rPr lang="fr-BE" sz="1600" dirty="0" smtClean="0"/>
              <a:t>/de-</a:t>
            </a:r>
            <a:r>
              <a:rPr lang="fr-BE" sz="1600" dirty="0" err="1" smtClean="0"/>
              <a:t>activate</a:t>
            </a:r>
            <a:r>
              <a:rPr lang="fr-BE" sz="1600" dirty="0" smtClean="0"/>
              <a:t> WI-FI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Has been </a:t>
            </a:r>
            <a:r>
              <a:rPr lang="fr-BE" sz="1600" dirty="0" err="1" smtClean="0"/>
              <a:t>successfully</a:t>
            </a:r>
            <a:r>
              <a:rPr lang="fr-BE" sz="1600" dirty="0" smtClean="0"/>
              <a:t> </a:t>
            </a:r>
            <a:r>
              <a:rPr lang="fr-BE" sz="1600" dirty="0" err="1" smtClean="0"/>
              <a:t>classified</a:t>
            </a:r>
            <a:r>
              <a:rPr lang="fr-BE" sz="1600" dirty="0" smtClean="0"/>
              <a:t> by App-MD as </a:t>
            </a:r>
            <a:r>
              <a:rPr lang="fr-BE" sz="1600" dirty="0" err="1" smtClean="0"/>
              <a:t>benign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endParaRPr lang="fr-BE" sz="1600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433" y="2492680"/>
            <a:ext cx="2075361" cy="415072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587" y="2492680"/>
            <a:ext cx="2075361" cy="415072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398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732569" y="3040912"/>
            <a:ext cx="6488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dirty="0" err="1" smtClean="0"/>
              <a:t>Thank</a:t>
            </a:r>
            <a:r>
              <a:rPr lang="fr-BE" sz="4000" dirty="0" smtClean="0"/>
              <a:t> </a:t>
            </a:r>
            <a:r>
              <a:rPr lang="fr-BE" sz="4000" dirty="0" err="1" smtClean="0"/>
              <a:t>you</a:t>
            </a:r>
            <a:r>
              <a:rPr lang="fr-BE" sz="4000" dirty="0" smtClean="0"/>
              <a:t> for </a:t>
            </a:r>
            <a:r>
              <a:rPr lang="fr-BE" sz="4000" dirty="0" err="1" smtClean="0"/>
              <a:t>your</a:t>
            </a:r>
            <a:r>
              <a:rPr lang="fr-BE" sz="4000" dirty="0" smtClean="0"/>
              <a:t> attention</a:t>
            </a:r>
            <a:endParaRPr lang="fr-BE" sz="4000" dirty="0"/>
          </a:p>
        </p:txBody>
      </p:sp>
    </p:spTree>
    <p:extLst>
      <p:ext uri="{BB962C8B-B14F-4D97-AF65-F5344CB8AC3E}">
        <p14:creationId xmlns:p14="http://schemas.microsoft.com/office/powerpoint/2010/main" val="91734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Project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15007" y="966952"/>
            <a:ext cx="11161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BE" dirty="0" err="1" smtClean="0"/>
              <a:t>With</a:t>
            </a:r>
            <a:r>
              <a:rPr lang="fr-BE" dirty="0" smtClean="0"/>
              <a:t> the </a:t>
            </a:r>
            <a:r>
              <a:rPr lang="fr-BE" dirty="0" err="1" smtClean="0"/>
              <a:t>beginning</a:t>
            </a:r>
            <a:r>
              <a:rPr lang="fr-BE" dirty="0" smtClean="0"/>
              <a:t> of the network, </a:t>
            </a:r>
            <a:r>
              <a:rPr lang="fr-BE" b="1" u="sng" dirty="0" err="1" smtClean="0"/>
              <a:t>big</a:t>
            </a:r>
            <a:r>
              <a:rPr lang="fr-BE" b="1" u="sng" dirty="0" smtClean="0"/>
              <a:t> </a:t>
            </a:r>
            <a:r>
              <a:rPr lang="fr-BE" b="1" u="sng" dirty="0" err="1" smtClean="0"/>
              <a:t>amount</a:t>
            </a:r>
            <a:r>
              <a:rPr lang="fr-BE" dirty="0" smtClean="0"/>
              <a:t> of information and </a:t>
            </a:r>
            <a:r>
              <a:rPr lang="fr-BE" b="1" u="sng" dirty="0" err="1" smtClean="0"/>
              <a:t>personal</a:t>
            </a:r>
            <a:r>
              <a:rPr lang="fr-BE" b="1" u="sng" dirty="0" smtClean="0"/>
              <a:t> data</a:t>
            </a:r>
            <a:r>
              <a:rPr lang="fr-BE" dirty="0" smtClean="0"/>
              <a:t> are </a:t>
            </a:r>
            <a:r>
              <a:rPr lang="fr-BE" dirty="0" err="1" smtClean="0"/>
              <a:t>being</a:t>
            </a:r>
            <a:r>
              <a:rPr lang="fr-BE" dirty="0" smtClean="0"/>
              <a:t> </a:t>
            </a:r>
            <a:r>
              <a:rPr lang="fr-BE" dirty="0" err="1" smtClean="0"/>
              <a:t>transfered</a:t>
            </a:r>
            <a:r>
              <a:rPr lang="fr-BE" dirty="0" smtClean="0"/>
              <a:t> </a:t>
            </a:r>
            <a:r>
              <a:rPr lang="fr-BE" dirty="0" err="1" smtClean="0"/>
              <a:t>everyday</a:t>
            </a:r>
            <a:r>
              <a:rPr lang="fr-BE" dirty="0" smtClean="0"/>
              <a:t>. </a:t>
            </a:r>
            <a:r>
              <a:rPr lang="fr-BE" dirty="0" err="1" smtClean="0"/>
              <a:t>Thus</a:t>
            </a:r>
            <a:r>
              <a:rPr lang="fr-BE" dirty="0" smtClean="0"/>
              <a:t> </a:t>
            </a:r>
            <a:r>
              <a:rPr lang="fr-BE" dirty="0" err="1" smtClean="0"/>
              <a:t>nowadays</a:t>
            </a:r>
            <a:r>
              <a:rPr lang="fr-BE" dirty="0" smtClean="0"/>
              <a:t>, </a:t>
            </a:r>
            <a:r>
              <a:rPr lang="fr-BE" b="1" i="1" dirty="0" err="1" smtClean="0">
                <a:solidFill>
                  <a:srgbClr val="00B0F0"/>
                </a:solidFill>
              </a:rPr>
              <a:t>security</a:t>
            </a:r>
            <a:r>
              <a:rPr lang="fr-BE" dirty="0" smtClean="0"/>
              <a:t> </a:t>
            </a:r>
            <a:r>
              <a:rPr lang="fr-BE" dirty="0" err="1" smtClean="0"/>
              <a:t>need</a:t>
            </a:r>
            <a:r>
              <a:rPr lang="fr-BE" dirty="0" smtClean="0"/>
              <a:t> to </a:t>
            </a:r>
            <a:r>
              <a:rPr lang="fr-BE" dirty="0" err="1" smtClean="0"/>
              <a:t>be</a:t>
            </a:r>
            <a:r>
              <a:rPr lang="fr-BE" dirty="0" smtClean="0"/>
              <a:t> </a:t>
            </a:r>
            <a:r>
              <a:rPr lang="fr-BE" dirty="0" err="1" smtClean="0"/>
              <a:t>improved</a:t>
            </a:r>
            <a:r>
              <a:rPr lang="fr-BE" dirty="0" smtClean="0"/>
              <a:t> </a:t>
            </a:r>
            <a:r>
              <a:rPr lang="fr-BE" dirty="0" err="1" smtClean="0"/>
              <a:t>days</a:t>
            </a:r>
            <a:r>
              <a:rPr lang="fr-BE" dirty="0" smtClean="0"/>
              <a:t> </a:t>
            </a:r>
            <a:r>
              <a:rPr lang="fr-BE" dirty="0" err="1" smtClean="0"/>
              <a:t>after</a:t>
            </a:r>
            <a:r>
              <a:rPr lang="fr-BE" dirty="0" smtClean="0"/>
              <a:t> </a:t>
            </a:r>
            <a:r>
              <a:rPr lang="fr-BE" dirty="0" err="1" smtClean="0"/>
              <a:t>days</a:t>
            </a:r>
            <a:r>
              <a:rPr lang="fr-BE" dirty="0" smtClean="0"/>
              <a:t> in </a:t>
            </a:r>
            <a:r>
              <a:rPr lang="fr-BE" dirty="0" err="1" smtClean="0"/>
              <a:t>order</a:t>
            </a:r>
            <a:r>
              <a:rPr lang="fr-BE" dirty="0" smtClean="0"/>
              <a:t> to </a:t>
            </a:r>
            <a:r>
              <a:rPr lang="fr-BE" dirty="0" err="1" smtClean="0"/>
              <a:t>avoid</a:t>
            </a:r>
            <a:r>
              <a:rPr lang="fr-BE" dirty="0" smtClean="0"/>
              <a:t> possible sensible </a:t>
            </a:r>
            <a:r>
              <a:rPr lang="fr-BE" b="1" dirty="0" smtClean="0">
                <a:solidFill>
                  <a:srgbClr val="FF0000"/>
                </a:solidFill>
              </a:rPr>
              <a:t>data </a:t>
            </a:r>
            <a:r>
              <a:rPr lang="fr-BE" b="1" dirty="0" err="1" smtClean="0">
                <a:solidFill>
                  <a:srgbClr val="FF0000"/>
                </a:solidFill>
              </a:rPr>
              <a:t>leaks</a:t>
            </a:r>
            <a:r>
              <a:rPr lang="fr-BE" dirty="0" smtClean="0"/>
              <a:t>, </a:t>
            </a:r>
            <a:r>
              <a:rPr lang="fr-BE" dirty="0" err="1" smtClean="0"/>
              <a:t>which</a:t>
            </a:r>
            <a:r>
              <a:rPr lang="fr-BE" dirty="0" smtClean="0"/>
              <a:t> </a:t>
            </a:r>
            <a:r>
              <a:rPr lang="fr-BE" dirty="0" err="1" smtClean="0"/>
              <a:t>could</a:t>
            </a:r>
            <a:r>
              <a:rPr lang="fr-BE" dirty="0" smtClean="0"/>
              <a:t> </a:t>
            </a:r>
            <a:r>
              <a:rPr lang="fr-BE" dirty="0" err="1" smtClean="0"/>
              <a:t>be</a:t>
            </a:r>
            <a:r>
              <a:rPr lang="fr-BE" dirty="0" smtClean="0"/>
              <a:t> </a:t>
            </a:r>
            <a:r>
              <a:rPr lang="fr-BE" dirty="0" err="1" smtClean="0"/>
              <a:t>desastreous</a:t>
            </a:r>
            <a:r>
              <a:rPr lang="fr-BE" dirty="0" smtClean="0"/>
              <a:t>. 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515007" y="2210903"/>
            <a:ext cx="427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/>
              <a:t>Types of </a:t>
            </a:r>
            <a:r>
              <a:rPr lang="fr-BE" b="1" u="sng" dirty="0" err="1" smtClean="0"/>
              <a:t>devices</a:t>
            </a:r>
            <a:r>
              <a:rPr lang="fr-BE" b="1" u="sng" dirty="0" smtClean="0"/>
              <a:t> </a:t>
            </a:r>
            <a:r>
              <a:rPr lang="fr-BE" b="1" u="sng" dirty="0" err="1" smtClean="0"/>
              <a:t>used</a:t>
            </a:r>
            <a:r>
              <a:rPr lang="fr-BE" b="1" u="sng" dirty="0" smtClean="0"/>
              <a:t> in the </a:t>
            </a:r>
            <a:r>
              <a:rPr lang="fr-BE" b="1" u="sng" dirty="0" err="1" smtClean="0"/>
              <a:t>worldwide</a:t>
            </a:r>
            <a:r>
              <a:rPr lang="fr-BE" b="1" dirty="0" smtClean="0"/>
              <a:t>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5" name="ZoneTexte 4"/>
          <p:cNvSpPr txBox="1"/>
          <p:nvPr/>
        </p:nvSpPr>
        <p:spPr>
          <a:xfrm>
            <a:off x="4651268" y="2210903"/>
            <a:ext cx="26137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err="1" smtClean="0"/>
              <a:t>Personal</a:t>
            </a:r>
            <a:r>
              <a:rPr lang="fr-BE" sz="1600" dirty="0" smtClean="0"/>
              <a:t> Computer (PC)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Laptop 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Smart-</a:t>
            </a:r>
            <a:r>
              <a:rPr lang="fr-BE" sz="1600" dirty="0" err="1" smtClean="0"/>
              <a:t>Devices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b="1" dirty="0" smtClean="0">
                <a:solidFill>
                  <a:srgbClr val="00B050"/>
                </a:solidFill>
              </a:rPr>
              <a:t>Smartphones</a:t>
            </a:r>
            <a:endParaRPr lang="fr-BE" sz="1600" b="1" dirty="0">
              <a:solidFill>
                <a:srgbClr val="00B05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15007" y="3867807"/>
            <a:ext cx="229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/>
              <a:t>Goal of </a:t>
            </a:r>
            <a:r>
              <a:rPr lang="fr-BE" b="1" u="sng" dirty="0" err="1" smtClean="0"/>
              <a:t>this</a:t>
            </a:r>
            <a:r>
              <a:rPr lang="fr-BE" b="1" u="sng" dirty="0" smtClean="0"/>
              <a:t> </a:t>
            </a:r>
            <a:r>
              <a:rPr lang="fr-BE" b="1" u="sng" dirty="0" err="1" smtClean="0"/>
              <a:t>project</a:t>
            </a:r>
            <a:r>
              <a:rPr lang="fr-BE" b="1" dirty="0" smtClean="0"/>
              <a:t>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2879834" y="3867807"/>
            <a:ext cx="6079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err="1" smtClean="0"/>
              <a:t>Develop</a:t>
            </a:r>
            <a:r>
              <a:rPr lang="fr-BE" sz="1600" dirty="0" smtClean="0"/>
              <a:t> a malware-detector (App-MD) for Android applications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Develop</a:t>
            </a:r>
            <a:r>
              <a:rPr lang="fr-BE" sz="1600" dirty="0" smtClean="0"/>
              <a:t> an Android application. (</a:t>
            </a:r>
            <a:r>
              <a:rPr lang="fr-BE" sz="1600" dirty="0" err="1" smtClean="0"/>
              <a:t>optional</a:t>
            </a:r>
            <a:r>
              <a:rPr lang="fr-BE" sz="1600" dirty="0" smtClean="0"/>
              <a:t>) (App-BICS)</a:t>
            </a:r>
            <a:endParaRPr lang="fr-BE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515007" y="515537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Domains</a:t>
            </a:r>
            <a:r>
              <a:rPr lang="fr-BE" b="1" u="sng" dirty="0" smtClean="0"/>
              <a:t> </a:t>
            </a:r>
            <a:r>
              <a:rPr lang="fr-BE" b="1" u="sng" dirty="0" err="1" smtClean="0"/>
              <a:t>studied</a:t>
            </a:r>
            <a:r>
              <a:rPr lang="fr-BE" b="1" dirty="0" smtClean="0"/>
              <a:t>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9" name="ZoneTexte 8"/>
          <p:cNvSpPr txBox="1"/>
          <p:nvPr/>
        </p:nvSpPr>
        <p:spPr>
          <a:xfrm>
            <a:off x="2726510" y="5155379"/>
            <a:ext cx="30059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smtClean="0"/>
              <a:t>Android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Apps (Android Applications)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Reverse Engineering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Malwares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Artificial</a:t>
            </a:r>
            <a:r>
              <a:rPr lang="fr-BE" sz="1600" dirty="0" smtClean="0"/>
              <a:t> Intelligence</a:t>
            </a:r>
            <a:endParaRPr lang="fr-BE" sz="1600" dirty="0"/>
          </a:p>
        </p:txBody>
      </p:sp>
    </p:spTree>
    <p:extLst>
      <p:ext uri="{BB962C8B-B14F-4D97-AF65-F5344CB8AC3E}">
        <p14:creationId xmlns:p14="http://schemas.microsoft.com/office/powerpoint/2010/main" val="94915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82" y="4377773"/>
            <a:ext cx="1619250" cy="18954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94" y="4134885"/>
            <a:ext cx="4810125" cy="238125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Android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087" y="911680"/>
            <a:ext cx="1150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Android</a:t>
            </a:r>
            <a:r>
              <a:rPr lang="en-US" dirty="0" smtClean="0"/>
              <a:t> is an operating system based Linux, used for mobiles devices- smartphones. It has been developed by the Google company and launched in 2007.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290087" y="2333297"/>
            <a:ext cx="173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Particularities</a:t>
            </a:r>
            <a:r>
              <a:rPr lang="fr-BE" dirty="0" smtClean="0"/>
              <a:t> :</a:t>
            </a:r>
            <a:endParaRPr lang="fr-BE" dirty="0"/>
          </a:p>
        </p:txBody>
      </p:sp>
      <p:sp>
        <p:nvSpPr>
          <p:cNvPr id="5" name="ZoneTexte 4"/>
          <p:cNvSpPr txBox="1"/>
          <p:nvPr/>
        </p:nvSpPr>
        <p:spPr>
          <a:xfrm>
            <a:off x="1949516" y="2333297"/>
            <a:ext cx="6102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err="1" smtClean="0"/>
              <a:t>Provide</a:t>
            </a:r>
            <a:r>
              <a:rPr lang="fr-BE" sz="1600" dirty="0" smtClean="0"/>
              <a:t> a </a:t>
            </a:r>
            <a:r>
              <a:rPr lang="fr-BE" sz="1600" dirty="0" err="1" smtClean="0"/>
              <a:t>highly</a:t>
            </a:r>
            <a:r>
              <a:rPr lang="fr-BE" sz="1600" dirty="0" smtClean="0"/>
              <a:t> </a:t>
            </a:r>
            <a:r>
              <a:rPr lang="fr-BE" sz="1600" dirty="0" err="1" smtClean="0"/>
              <a:t>secured</a:t>
            </a:r>
            <a:r>
              <a:rPr lang="fr-BE" sz="1600" dirty="0" smtClean="0"/>
              <a:t> </a:t>
            </a:r>
            <a:r>
              <a:rPr lang="fr-BE" sz="1600" dirty="0" err="1" smtClean="0"/>
              <a:t>environment</a:t>
            </a:r>
            <a:r>
              <a:rPr lang="fr-BE" sz="1600" dirty="0" smtClean="0"/>
              <a:t> for the </a:t>
            </a:r>
            <a:r>
              <a:rPr lang="fr-BE" sz="1600" dirty="0" err="1" smtClean="0"/>
              <a:t>apps</a:t>
            </a:r>
            <a:r>
              <a:rPr lang="fr-BE" sz="1600" dirty="0" smtClean="0"/>
              <a:t> and </a:t>
            </a:r>
            <a:r>
              <a:rPr lang="fr-BE" sz="1600" dirty="0" err="1" smtClean="0"/>
              <a:t>its</a:t>
            </a:r>
            <a:r>
              <a:rPr lang="fr-BE" sz="1600" dirty="0" smtClean="0"/>
              <a:t> system</a:t>
            </a:r>
          </a:p>
          <a:p>
            <a:pPr marL="742950" lvl="1" indent="-285750">
              <a:buFontTx/>
              <a:buChar char="-"/>
            </a:pPr>
            <a:r>
              <a:rPr lang="fr-BE" sz="1600" dirty="0" smtClean="0"/>
              <a:t>Virtual-Machine</a:t>
            </a:r>
          </a:p>
          <a:p>
            <a:pPr marL="742950" lvl="1" indent="-285750">
              <a:buFontTx/>
              <a:buChar char="-"/>
            </a:pPr>
            <a:r>
              <a:rPr lang="fr-BE" sz="1600" dirty="0" smtClean="0"/>
              <a:t>Least-</a:t>
            </a:r>
            <a:r>
              <a:rPr lang="fr-BE" sz="1600" dirty="0" err="1" smtClean="0"/>
              <a:t>privilege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dirty="0" smtClean="0"/>
              <a:t>Virtual-Machine </a:t>
            </a:r>
            <a:r>
              <a:rPr lang="fr-BE" sz="1600" dirty="0" err="1" smtClean="0"/>
              <a:t>Dalvik</a:t>
            </a:r>
            <a:r>
              <a:rPr lang="fr-BE" sz="1600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Multiples versions</a:t>
            </a:r>
            <a:endParaRPr lang="fr-BE" sz="1600" dirty="0"/>
          </a:p>
        </p:txBody>
      </p:sp>
    </p:spTree>
    <p:extLst>
      <p:ext uri="{BB962C8B-B14F-4D97-AF65-F5344CB8AC3E}">
        <p14:creationId xmlns:p14="http://schemas.microsoft.com/office/powerpoint/2010/main" val="4196357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Apps – Android Applications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2455" y="923329"/>
            <a:ext cx="821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An </a:t>
            </a:r>
            <a:r>
              <a:rPr lang="fr-BE" b="1" dirty="0" err="1" smtClean="0">
                <a:solidFill>
                  <a:srgbClr val="FF0000"/>
                </a:solidFill>
              </a:rPr>
              <a:t>app</a:t>
            </a:r>
            <a:r>
              <a:rPr lang="fr-BE" dirty="0" smtClean="0"/>
              <a:t> </a:t>
            </a:r>
            <a:r>
              <a:rPr lang="fr-BE" dirty="0" err="1" smtClean="0"/>
              <a:t>is</a:t>
            </a:r>
            <a:r>
              <a:rPr lang="fr-BE" dirty="0" smtClean="0"/>
              <a:t> an « </a:t>
            </a:r>
            <a:r>
              <a:rPr lang="fr-BE" dirty="0" err="1" smtClean="0"/>
              <a:t>executable</a:t>
            </a:r>
            <a:r>
              <a:rPr lang="fr-BE" dirty="0" smtClean="0"/>
              <a:t> » </a:t>
            </a:r>
            <a:r>
              <a:rPr lang="fr-BE" dirty="0" err="1" smtClean="0"/>
              <a:t>which</a:t>
            </a:r>
            <a:r>
              <a:rPr lang="fr-BE" dirty="0" smtClean="0"/>
              <a:t> </a:t>
            </a:r>
            <a:r>
              <a:rPr lang="fr-BE" dirty="0" err="1" smtClean="0"/>
              <a:t>can</a:t>
            </a:r>
            <a:r>
              <a:rPr lang="fr-BE" dirty="0" smtClean="0"/>
              <a:t> </a:t>
            </a:r>
            <a:r>
              <a:rPr lang="fr-BE" dirty="0" err="1" smtClean="0"/>
              <a:t>be</a:t>
            </a:r>
            <a:r>
              <a:rPr lang="fr-BE" dirty="0" smtClean="0"/>
              <a:t> </a:t>
            </a:r>
            <a:r>
              <a:rPr lang="fr-BE" dirty="0" err="1" smtClean="0"/>
              <a:t>installed</a:t>
            </a:r>
            <a:r>
              <a:rPr lang="fr-BE" dirty="0" smtClean="0"/>
              <a:t> and </a:t>
            </a:r>
            <a:r>
              <a:rPr lang="fr-BE" dirty="0" err="1" smtClean="0"/>
              <a:t>ran</a:t>
            </a:r>
            <a:r>
              <a:rPr lang="fr-BE" dirty="0" smtClean="0"/>
              <a:t> on Android </a:t>
            </a:r>
            <a:r>
              <a:rPr lang="fr-BE" dirty="0" err="1" smtClean="0"/>
              <a:t>devices</a:t>
            </a:r>
            <a:r>
              <a:rPr lang="fr-BE" dirty="0" smtClean="0"/>
              <a:t>. 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462455" y="1797269"/>
            <a:ext cx="173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Particularities</a:t>
            </a:r>
            <a:r>
              <a:rPr lang="fr-BE" b="1" dirty="0" smtClean="0"/>
              <a:t>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5" name="ZoneTexte 4"/>
          <p:cNvSpPr txBox="1"/>
          <p:nvPr/>
        </p:nvSpPr>
        <p:spPr>
          <a:xfrm>
            <a:off x="2228193" y="1797269"/>
            <a:ext cx="59357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smtClean="0"/>
              <a:t>The extension </a:t>
            </a:r>
            <a:r>
              <a:rPr lang="fr-BE" sz="1600" dirty="0" err="1" smtClean="0"/>
              <a:t>is</a:t>
            </a:r>
            <a:r>
              <a:rPr lang="fr-BE" sz="1600" dirty="0" smtClean="0"/>
              <a:t> of the </a:t>
            </a:r>
            <a:r>
              <a:rPr lang="fr-BE" sz="1600" dirty="0" err="1" smtClean="0"/>
              <a:t>form</a:t>
            </a:r>
            <a:r>
              <a:rPr lang="fr-BE" sz="1600" dirty="0" smtClean="0"/>
              <a:t> « </a:t>
            </a:r>
            <a:r>
              <a:rPr lang="fr-BE" sz="1600" i="1" dirty="0" smtClean="0"/>
              <a:t>.</a:t>
            </a:r>
            <a:r>
              <a:rPr lang="fr-BE" sz="1600" i="1" dirty="0" err="1" smtClean="0"/>
              <a:t>apk</a:t>
            </a:r>
            <a:r>
              <a:rPr lang="fr-BE" sz="1600" dirty="0" smtClean="0"/>
              <a:t> » (Android Package)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There </a:t>
            </a:r>
            <a:r>
              <a:rPr lang="fr-BE" sz="1600" dirty="0" err="1" smtClean="0"/>
              <a:t>exists</a:t>
            </a:r>
            <a:r>
              <a:rPr lang="fr-BE" sz="1600" dirty="0" smtClean="0"/>
              <a:t> « </a:t>
            </a:r>
            <a:r>
              <a:rPr lang="fr-BE" sz="1600" i="1" dirty="0" smtClean="0"/>
              <a:t>.</a:t>
            </a:r>
            <a:r>
              <a:rPr lang="fr-BE" sz="1600" i="1" dirty="0" err="1" smtClean="0"/>
              <a:t>xapk</a:t>
            </a:r>
            <a:r>
              <a:rPr lang="fr-BE" sz="1600" dirty="0" smtClean="0"/>
              <a:t> » (Out of the scope)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Composed</a:t>
            </a:r>
            <a:r>
              <a:rPr lang="fr-BE" sz="1600" dirty="0" smtClean="0"/>
              <a:t> of </a:t>
            </a:r>
            <a:r>
              <a:rPr lang="fr-BE" sz="1600" b="1" u="sng" dirty="0" smtClean="0"/>
              <a:t>multiples components</a:t>
            </a:r>
            <a:r>
              <a:rPr lang="fr-BE" sz="1600" dirty="0" smtClean="0"/>
              <a:t> in </a:t>
            </a:r>
            <a:r>
              <a:rPr lang="fr-BE" sz="1600" dirty="0" err="1" smtClean="0"/>
              <a:t>order</a:t>
            </a:r>
            <a:r>
              <a:rPr lang="fr-BE" sz="1600" dirty="0" smtClean="0"/>
              <a:t> to </a:t>
            </a:r>
            <a:r>
              <a:rPr lang="fr-BE" sz="1600" dirty="0" err="1" smtClean="0"/>
              <a:t>be</a:t>
            </a:r>
            <a:r>
              <a:rPr lang="fr-BE" sz="1600" dirty="0" smtClean="0"/>
              <a:t> </a:t>
            </a:r>
            <a:r>
              <a:rPr lang="fr-BE" sz="1600" dirty="0" err="1" smtClean="0"/>
              <a:t>operational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dirty="0" smtClean="0"/>
              <a:t>Programmable in Java, C++, Python</a:t>
            </a:r>
            <a:endParaRPr lang="fr-BE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462455" y="3232689"/>
            <a:ext cx="260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/>
              <a:t>Components of an </a:t>
            </a:r>
            <a:r>
              <a:rPr lang="fr-BE" b="1" u="sng" dirty="0" err="1" smtClean="0"/>
              <a:t>app</a:t>
            </a:r>
            <a:r>
              <a:rPr lang="fr-BE" b="1" u="sng" dirty="0" smtClean="0"/>
              <a:t>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3015398" y="3232689"/>
            <a:ext cx="3747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smtClean="0"/>
              <a:t>Activity – </a:t>
            </a:r>
            <a:r>
              <a:rPr lang="fr-BE" sz="1600" i="1" dirty="0" err="1" smtClean="0"/>
              <a:t>activity</a:t>
            </a:r>
            <a:r>
              <a:rPr lang="fr-BE" sz="1600" i="1" dirty="0" smtClean="0"/>
              <a:t> life cycle 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Services – </a:t>
            </a:r>
            <a:r>
              <a:rPr lang="fr-BE" sz="1600" i="1" dirty="0" err="1" smtClean="0">
                <a:solidFill>
                  <a:srgbClr val="00B0F0"/>
                </a:solidFill>
              </a:rPr>
              <a:t>started</a:t>
            </a:r>
            <a:r>
              <a:rPr lang="fr-BE" sz="1600" i="1" dirty="0" smtClean="0">
                <a:solidFill>
                  <a:srgbClr val="00B0F0"/>
                </a:solidFill>
              </a:rPr>
              <a:t> services/</a:t>
            </a:r>
            <a:r>
              <a:rPr lang="fr-BE" sz="1600" i="1" dirty="0" err="1" smtClean="0">
                <a:solidFill>
                  <a:srgbClr val="00B0F0"/>
                </a:solidFill>
              </a:rPr>
              <a:t>bound</a:t>
            </a:r>
            <a:r>
              <a:rPr lang="fr-BE" sz="1600" i="1" dirty="0" smtClean="0">
                <a:solidFill>
                  <a:srgbClr val="00B0F0"/>
                </a:solidFill>
              </a:rPr>
              <a:t> services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Broadcast </a:t>
            </a:r>
            <a:r>
              <a:rPr lang="fr-BE" sz="1600" dirty="0" err="1" smtClean="0"/>
              <a:t>Receivers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dirty="0" smtClean="0"/>
              <a:t>Content Providers (Out of the scope)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2455" y="4654613"/>
            <a:ext cx="20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/>
              <a:t>Activity life cycle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9" name="ZoneTexte 8"/>
          <p:cNvSpPr txBox="1"/>
          <p:nvPr/>
        </p:nvSpPr>
        <p:spPr>
          <a:xfrm>
            <a:off x="2454795" y="4654613"/>
            <a:ext cx="15252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err="1" smtClean="0"/>
              <a:t>onCreate</a:t>
            </a:r>
            <a:r>
              <a:rPr lang="fr-BE" sz="1600" dirty="0" smtClean="0"/>
              <a:t>() 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onStart</a:t>
            </a:r>
            <a:r>
              <a:rPr lang="fr-BE" sz="1600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onResume</a:t>
            </a:r>
            <a:r>
              <a:rPr lang="fr-BE" sz="1600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onPause</a:t>
            </a:r>
            <a:r>
              <a:rPr lang="fr-BE" sz="1600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onStop</a:t>
            </a:r>
            <a:r>
              <a:rPr lang="fr-BE" sz="1600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onRestart</a:t>
            </a:r>
            <a:r>
              <a:rPr lang="fr-BE" sz="1600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onDestroy</a:t>
            </a:r>
            <a:r>
              <a:rPr lang="fr-BE" sz="1600" dirty="0" smtClean="0"/>
              <a:t>()</a:t>
            </a:r>
            <a:endParaRPr lang="fr-BE" sz="16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5" y="2679895"/>
            <a:ext cx="3151924" cy="40060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59" y="3047250"/>
            <a:ext cx="2834456" cy="157120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458" y="923329"/>
            <a:ext cx="1322201" cy="132220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137" y="5052821"/>
            <a:ext cx="1371600" cy="13716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215" y="2507833"/>
            <a:ext cx="1093444" cy="20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9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Apps - </a:t>
            </a:r>
            <a:r>
              <a:rPr lang="fr-BE" sz="3600" b="1" dirty="0" err="1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Decomposition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0050" y="1123950"/>
            <a:ext cx="227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/>
              <a:t>Structure of an </a:t>
            </a:r>
            <a:r>
              <a:rPr lang="fr-BE" b="1" u="sng" dirty="0" err="1" smtClean="0"/>
              <a:t>app</a:t>
            </a:r>
            <a:r>
              <a:rPr lang="fr-BE" b="1" u="sng" dirty="0" smtClean="0"/>
              <a:t> :</a:t>
            </a:r>
            <a:endParaRPr lang="fr-BE" b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2670543" y="1123950"/>
            <a:ext cx="89880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i="1" dirty="0" smtClean="0">
                <a:solidFill>
                  <a:srgbClr val="00B0F0"/>
                </a:solidFill>
              </a:rPr>
              <a:t>Manifest.xml</a:t>
            </a:r>
            <a:r>
              <a:rPr lang="fr-BE" sz="1600" dirty="0" smtClean="0"/>
              <a:t> (information of the </a:t>
            </a:r>
            <a:r>
              <a:rPr lang="fr-BE" sz="1600" dirty="0" err="1" smtClean="0"/>
              <a:t>app</a:t>
            </a:r>
            <a:r>
              <a:rPr lang="fr-BE" sz="1600" dirty="0" smtClean="0"/>
              <a:t> </a:t>
            </a:r>
            <a:r>
              <a:rPr lang="fr-BE" sz="1600" dirty="0" err="1" smtClean="0"/>
              <a:t>such</a:t>
            </a:r>
            <a:r>
              <a:rPr lang="fr-BE" sz="1600" dirty="0" smtClean="0"/>
              <a:t> as the </a:t>
            </a:r>
            <a:r>
              <a:rPr lang="fr-BE" sz="1600" dirty="0" err="1" smtClean="0"/>
              <a:t>name</a:t>
            </a:r>
            <a:r>
              <a:rPr lang="fr-BE" sz="1600" dirty="0" smtClean="0"/>
              <a:t>, version, permissions </a:t>
            </a:r>
            <a:r>
              <a:rPr lang="fr-BE" sz="1600" dirty="0" err="1" smtClean="0"/>
              <a:t>used</a:t>
            </a:r>
            <a:r>
              <a:rPr lang="fr-BE" sz="1600" dirty="0" smtClean="0"/>
              <a:t>, </a:t>
            </a:r>
            <a:r>
              <a:rPr lang="fr-BE" sz="1600" dirty="0" err="1" smtClean="0"/>
              <a:t>features</a:t>
            </a:r>
            <a:r>
              <a:rPr lang="fr-BE" sz="1600" dirty="0" smtClean="0"/>
              <a:t> of the </a:t>
            </a:r>
            <a:r>
              <a:rPr lang="fr-BE" sz="1600" dirty="0" err="1" smtClean="0"/>
              <a:t>device</a:t>
            </a:r>
            <a:r>
              <a:rPr lang="fr-BE" sz="1600" dirty="0" smtClean="0"/>
              <a:t> </a:t>
            </a:r>
            <a:r>
              <a:rPr lang="fr-BE" sz="1600" dirty="0" err="1" smtClean="0"/>
              <a:t>used</a:t>
            </a:r>
            <a:r>
              <a:rPr lang="fr-BE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BE" sz="1600" i="1" dirty="0" smtClean="0">
                <a:solidFill>
                  <a:srgbClr val="00B0F0"/>
                </a:solidFill>
              </a:rPr>
              <a:t>.</a:t>
            </a:r>
            <a:r>
              <a:rPr lang="fr-BE" sz="1600" i="1" dirty="0" err="1" smtClean="0">
                <a:solidFill>
                  <a:srgbClr val="00B0F0"/>
                </a:solidFill>
              </a:rPr>
              <a:t>dex</a:t>
            </a:r>
            <a:r>
              <a:rPr lang="fr-BE" sz="1600" i="1" dirty="0" smtClean="0">
                <a:solidFill>
                  <a:srgbClr val="00B0F0"/>
                </a:solidFill>
              </a:rPr>
              <a:t> </a:t>
            </a:r>
            <a:r>
              <a:rPr lang="fr-BE" sz="1600" dirty="0" smtClean="0"/>
              <a:t>(</a:t>
            </a:r>
            <a:r>
              <a:rPr lang="fr-BE" sz="1600" dirty="0" err="1" smtClean="0"/>
              <a:t>compiled</a:t>
            </a:r>
            <a:r>
              <a:rPr lang="fr-BE" sz="1600" dirty="0" smtClean="0"/>
              <a:t> Java code </a:t>
            </a:r>
            <a:r>
              <a:rPr lang="fr-BE" sz="1600" dirty="0" err="1" smtClean="0"/>
              <a:t>converted</a:t>
            </a:r>
            <a:r>
              <a:rPr lang="fr-BE" sz="1600" dirty="0" smtClean="0"/>
              <a:t> </a:t>
            </a:r>
            <a:r>
              <a:rPr lang="fr-BE" sz="1600" dirty="0" err="1" smtClean="0"/>
              <a:t>intot</a:t>
            </a:r>
            <a:r>
              <a:rPr lang="fr-BE" sz="1600" dirty="0" smtClean="0"/>
              <a:t> </a:t>
            </a:r>
            <a:r>
              <a:rPr lang="fr-BE" sz="1600" dirty="0" err="1" smtClean="0"/>
              <a:t>dalvik</a:t>
            </a:r>
            <a:r>
              <a:rPr lang="fr-BE" sz="1600" dirty="0" smtClean="0"/>
              <a:t> code – </a:t>
            </a:r>
            <a:r>
              <a:rPr lang="fr-BE" sz="1600" dirty="0" err="1" smtClean="0"/>
              <a:t>dalvik</a:t>
            </a:r>
            <a:r>
              <a:rPr lang="fr-BE" sz="1600" dirty="0" smtClean="0"/>
              <a:t> </a:t>
            </a:r>
            <a:r>
              <a:rPr lang="fr-BE" sz="1600" dirty="0" err="1" smtClean="0"/>
              <a:t>executable</a:t>
            </a:r>
            <a:r>
              <a:rPr lang="fr-BE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BE" sz="1600" i="1" dirty="0" smtClean="0"/>
              <a:t>.</a:t>
            </a:r>
            <a:r>
              <a:rPr lang="fr-BE" sz="1600" i="1" dirty="0" err="1" smtClean="0"/>
              <a:t>arsc</a:t>
            </a:r>
            <a:r>
              <a:rPr lang="fr-BE" sz="1600" i="1" dirty="0" smtClean="0"/>
              <a:t> </a:t>
            </a:r>
            <a:r>
              <a:rPr lang="fr-BE" sz="1600" dirty="0" smtClean="0"/>
              <a:t>(</a:t>
            </a:r>
            <a:r>
              <a:rPr lang="fr-BE" sz="1600" dirty="0" err="1" smtClean="0"/>
              <a:t>pre-compiled</a:t>
            </a:r>
            <a:r>
              <a:rPr lang="fr-BE" sz="1600" dirty="0" smtClean="0"/>
              <a:t> </a:t>
            </a:r>
            <a:r>
              <a:rPr lang="fr-BE" sz="1600" dirty="0" err="1" smtClean="0"/>
              <a:t>app</a:t>
            </a:r>
            <a:r>
              <a:rPr lang="fr-BE" sz="1600" dirty="0" smtClean="0"/>
              <a:t> ressources in </a:t>
            </a:r>
            <a:r>
              <a:rPr lang="fr-BE" sz="1600" dirty="0" err="1" smtClean="0"/>
              <a:t>xml</a:t>
            </a:r>
            <a:r>
              <a:rPr lang="fr-BE" sz="1600" dirty="0" smtClean="0"/>
              <a:t> structure)</a:t>
            </a:r>
          </a:p>
          <a:p>
            <a:pPr marL="285750" indent="-285750">
              <a:buFontTx/>
              <a:buChar char="-"/>
            </a:pPr>
            <a:r>
              <a:rPr lang="fr-BE" sz="1600" i="1" dirty="0" err="1"/>
              <a:t>r</a:t>
            </a:r>
            <a:r>
              <a:rPr lang="fr-BE" sz="1600" i="1" dirty="0" err="1" smtClean="0"/>
              <a:t>es</a:t>
            </a:r>
            <a:r>
              <a:rPr lang="fr-BE" sz="1600" i="1" dirty="0" smtClean="0"/>
              <a:t>/</a:t>
            </a:r>
            <a:r>
              <a:rPr lang="fr-BE" sz="1600" dirty="0" smtClean="0"/>
              <a:t> (not-</a:t>
            </a:r>
            <a:r>
              <a:rPr lang="fr-BE" sz="1600" dirty="0" err="1" smtClean="0"/>
              <a:t>compiled</a:t>
            </a:r>
            <a:r>
              <a:rPr lang="fr-BE" sz="1600" dirty="0" smtClean="0"/>
              <a:t> </a:t>
            </a:r>
            <a:r>
              <a:rPr lang="fr-BE" sz="1600" dirty="0" err="1" smtClean="0"/>
              <a:t>app</a:t>
            </a:r>
            <a:r>
              <a:rPr lang="fr-BE" sz="1600" dirty="0" smtClean="0"/>
              <a:t> ressources)</a:t>
            </a:r>
          </a:p>
          <a:p>
            <a:pPr marL="285750" indent="-285750">
              <a:buFontTx/>
              <a:buChar char="-"/>
            </a:pPr>
            <a:r>
              <a:rPr lang="fr-BE" sz="1600" i="1" dirty="0" err="1"/>
              <a:t>a</a:t>
            </a:r>
            <a:r>
              <a:rPr lang="fr-BE" sz="1600" i="1" dirty="0" err="1" smtClean="0"/>
              <a:t>ssets</a:t>
            </a:r>
            <a:r>
              <a:rPr lang="fr-BE" sz="1600" i="1" dirty="0" smtClean="0"/>
              <a:t>/</a:t>
            </a:r>
            <a:r>
              <a:rPr lang="fr-BE" sz="1600" dirty="0" smtClean="0"/>
              <a:t> (</a:t>
            </a:r>
            <a:r>
              <a:rPr lang="fr-BE" sz="1600" dirty="0" err="1" smtClean="0"/>
              <a:t>app</a:t>
            </a:r>
            <a:r>
              <a:rPr lang="fr-BE" sz="1600" dirty="0" smtClean="0"/>
              <a:t> </a:t>
            </a:r>
            <a:r>
              <a:rPr lang="fr-BE" sz="1600" dirty="0" err="1" smtClean="0"/>
              <a:t>assets</a:t>
            </a:r>
            <a:r>
              <a:rPr lang="fr-BE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BE" sz="1600" i="1" dirty="0"/>
              <a:t>l</a:t>
            </a:r>
            <a:r>
              <a:rPr lang="fr-BE" sz="1600" i="1" dirty="0" smtClean="0"/>
              <a:t>ib/</a:t>
            </a:r>
            <a:r>
              <a:rPr lang="fr-BE" sz="1600" dirty="0" smtClean="0"/>
              <a:t> (</a:t>
            </a:r>
            <a:r>
              <a:rPr lang="fr-BE" sz="1600" dirty="0" err="1" smtClean="0"/>
              <a:t>compiled</a:t>
            </a:r>
            <a:r>
              <a:rPr lang="fr-BE" sz="1600" dirty="0" smtClean="0"/>
              <a:t> code of the native </a:t>
            </a:r>
            <a:r>
              <a:rPr lang="fr-BE" sz="1600" dirty="0" err="1" smtClean="0"/>
              <a:t>libraries</a:t>
            </a:r>
            <a:r>
              <a:rPr lang="fr-BE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META-INF/ - MANIFEST.M`F¬CERT.SF¬CERT.RSA</a:t>
            </a:r>
            <a:endParaRPr lang="fr-BE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400050" y="3909893"/>
            <a:ext cx="30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Details</a:t>
            </a:r>
            <a:r>
              <a:rPr lang="fr-BE" b="1" u="sng" dirty="0" smtClean="0"/>
              <a:t> of the </a:t>
            </a:r>
            <a:r>
              <a:rPr lang="fr-BE" b="1" u="sng" dirty="0" err="1" smtClean="0"/>
              <a:t>Manifest</a:t>
            </a:r>
            <a:r>
              <a:rPr lang="fr-BE" b="1" u="sng" dirty="0" smtClean="0"/>
              <a:t> file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3318478" y="3909893"/>
            <a:ext cx="2323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 smtClean="0"/>
              <a:t>Manifest</a:t>
            </a:r>
            <a:r>
              <a:rPr lang="fr-BE" dirty="0" smtClean="0"/>
              <a:t> tag</a:t>
            </a:r>
          </a:p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</a:rPr>
              <a:t>&lt;permissions&gt;</a:t>
            </a:r>
          </a:p>
          <a:p>
            <a:pPr marL="285750" indent="-285750">
              <a:buFontTx/>
              <a:buChar char="-"/>
            </a:pPr>
            <a:r>
              <a:rPr lang="fr-BE" dirty="0" smtClean="0"/>
              <a:t>&lt;use-</a:t>
            </a:r>
            <a:r>
              <a:rPr lang="fr-BE" dirty="0" err="1" smtClean="0"/>
              <a:t>features</a:t>
            </a:r>
            <a:r>
              <a:rPr lang="fr-BE" dirty="0" smtClean="0"/>
              <a:t>&gt;</a:t>
            </a:r>
          </a:p>
          <a:p>
            <a:pPr marL="285750" indent="-285750">
              <a:buFontTx/>
              <a:buChar char="-"/>
            </a:pPr>
            <a:r>
              <a:rPr lang="fr-BE" dirty="0" smtClean="0"/>
              <a:t>&lt;application&gt;</a:t>
            </a:r>
          </a:p>
          <a:p>
            <a:pPr marL="742950" lvl="1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</a:rPr>
              <a:t>&lt;</a:t>
            </a:r>
            <a:r>
              <a:rPr lang="fr-BE" dirty="0" err="1" smtClean="0">
                <a:solidFill>
                  <a:srgbClr val="00B0F0"/>
                </a:solidFill>
              </a:rPr>
              <a:t>activity</a:t>
            </a:r>
            <a:r>
              <a:rPr lang="fr-BE" dirty="0" smtClean="0">
                <a:solidFill>
                  <a:srgbClr val="00B0F0"/>
                </a:solidFill>
              </a:rPr>
              <a:t>&gt;</a:t>
            </a:r>
          </a:p>
          <a:p>
            <a:pPr marL="742950" lvl="1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</a:rPr>
              <a:t>&lt;services&gt;</a:t>
            </a:r>
          </a:p>
          <a:p>
            <a:pPr marL="742950" lvl="1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</a:rPr>
              <a:t>&lt;</a:t>
            </a:r>
            <a:r>
              <a:rPr lang="fr-BE" dirty="0" err="1" smtClean="0">
                <a:solidFill>
                  <a:srgbClr val="00B0F0"/>
                </a:solidFill>
              </a:rPr>
              <a:t>receivers</a:t>
            </a:r>
            <a:r>
              <a:rPr lang="fr-BE" dirty="0" smtClean="0">
                <a:solidFill>
                  <a:srgbClr val="00B0F0"/>
                </a:solidFill>
              </a:rPr>
              <a:t>&gt;</a:t>
            </a:r>
          </a:p>
          <a:p>
            <a:pPr marL="742950" lvl="1" indent="-285750">
              <a:buFontTx/>
              <a:buChar char="-"/>
            </a:pPr>
            <a:r>
              <a:rPr lang="fr-BE" dirty="0" smtClean="0">
                <a:solidFill>
                  <a:srgbClr val="00B0F0"/>
                </a:solidFill>
              </a:rPr>
              <a:t>&lt;</a:t>
            </a:r>
            <a:r>
              <a:rPr lang="fr-BE" dirty="0" err="1" smtClean="0">
                <a:solidFill>
                  <a:srgbClr val="00B0F0"/>
                </a:solidFill>
              </a:rPr>
              <a:t>intent-filter</a:t>
            </a:r>
            <a:r>
              <a:rPr lang="fr-BE" dirty="0" smtClean="0">
                <a:solidFill>
                  <a:srgbClr val="00B0F0"/>
                </a:solidFill>
              </a:rPr>
              <a:t>&gt;</a:t>
            </a:r>
            <a:endParaRPr lang="fr-BE" dirty="0">
              <a:solidFill>
                <a:srgbClr val="00B0F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569" y="2166257"/>
            <a:ext cx="3019494" cy="45574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01819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Reverse Engineering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83477" y="1061545"/>
            <a:ext cx="1122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Reverse engineering </a:t>
            </a:r>
            <a:r>
              <a:rPr lang="en-US" dirty="0" smtClean="0"/>
              <a:t>is a technique allowing to decompile applications which have been developed and compiled by developers.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483477" y="2123090"/>
            <a:ext cx="502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Different</a:t>
            </a:r>
            <a:r>
              <a:rPr lang="fr-BE" b="1" u="sng" dirty="0" smtClean="0"/>
              <a:t> types of </a:t>
            </a:r>
            <a:r>
              <a:rPr lang="fr-BE" b="1" u="sng" dirty="0" err="1" smtClean="0">
                <a:solidFill>
                  <a:srgbClr val="00B050"/>
                </a:solidFill>
              </a:rPr>
              <a:t>tools</a:t>
            </a:r>
            <a:r>
              <a:rPr lang="fr-BE" b="1" u="sng" dirty="0" smtClean="0"/>
              <a:t> for reverse engineering </a:t>
            </a:r>
            <a:r>
              <a:rPr lang="fr-BE" dirty="0" smtClean="0"/>
              <a:t>:</a:t>
            </a:r>
            <a:endParaRPr lang="fr-BE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4" y="1915728"/>
            <a:ext cx="5887272" cy="223868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" name="ZoneTexte 4"/>
          <p:cNvSpPr txBox="1"/>
          <p:nvPr/>
        </p:nvSpPr>
        <p:spPr>
          <a:xfrm>
            <a:off x="5510751" y="2123090"/>
            <a:ext cx="15376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err="1" smtClean="0"/>
              <a:t>ApkTool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Androguard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dirty="0" smtClean="0"/>
              <a:t>dex2Jar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Javasnoop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Valgrind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b="1" dirty="0" smtClean="0">
                <a:solidFill>
                  <a:srgbClr val="00B050"/>
                </a:solidFill>
              </a:rPr>
              <a:t>JADX</a:t>
            </a:r>
          </a:p>
          <a:p>
            <a:pPr marL="285750" indent="-285750">
              <a:buFontTx/>
              <a:buChar char="-"/>
            </a:pPr>
            <a:r>
              <a:rPr lang="fr-BE" sz="1600" dirty="0" smtClean="0"/>
              <a:t>…</a:t>
            </a:r>
            <a:endParaRPr lang="fr-BE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483477" y="4677103"/>
            <a:ext cx="687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/>
              <a:t>Reverse Engineering on Android application </a:t>
            </a:r>
            <a:r>
              <a:rPr lang="fr-BE" b="1" u="sng" dirty="0" err="1" smtClean="0"/>
              <a:t>provide</a:t>
            </a:r>
            <a:r>
              <a:rPr lang="fr-BE" b="1" u="sng" dirty="0" smtClean="0"/>
              <a:t> </a:t>
            </a:r>
            <a:r>
              <a:rPr lang="fr-BE" b="1" u="sng" dirty="0" err="1" smtClean="0"/>
              <a:t>two</a:t>
            </a:r>
            <a:r>
              <a:rPr lang="fr-BE" b="1" u="sng" dirty="0" smtClean="0"/>
              <a:t> </a:t>
            </a:r>
            <a:r>
              <a:rPr lang="fr-BE" b="1" u="sng" dirty="0" err="1" smtClean="0"/>
              <a:t>folders</a:t>
            </a:r>
            <a:r>
              <a:rPr lang="fr-BE" b="1" u="sng" dirty="0" smtClean="0"/>
              <a:t> </a:t>
            </a:r>
            <a:r>
              <a:rPr lang="fr-BE" dirty="0" smtClean="0"/>
              <a:t>: 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7181401" y="4677103"/>
            <a:ext cx="1580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b="1" dirty="0" smtClean="0">
                <a:solidFill>
                  <a:srgbClr val="00B050"/>
                </a:solidFill>
              </a:rPr>
              <a:t>Ressources</a:t>
            </a:r>
          </a:p>
          <a:p>
            <a:pPr marL="285750" indent="-285750">
              <a:buFontTx/>
              <a:buChar char="-"/>
            </a:pPr>
            <a:r>
              <a:rPr lang="fr-BE" b="1" dirty="0" smtClean="0">
                <a:solidFill>
                  <a:srgbClr val="00B050"/>
                </a:solidFill>
              </a:rPr>
              <a:t>Sources</a:t>
            </a:r>
            <a:endParaRPr lang="fr-BE" b="1" dirty="0">
              <a:solidFill>
                <a:srgbClr val="00B05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636" y="1653823"/>
            <a:ext cx="1643742" cy="16437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35" y="3440752"/>
            <a:ext cx="2558143" cy="9316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616" y="4740327"/>
            <a:ext cx="1711779" cy="171177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5687784"/>
            <a:ext cx="1714500" cy="7810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30165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Malwares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99090" y="970109"/>
            <a:ext cx="1099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A </a:t>
            </a:r>
            <a:r>
              <a:rPr lang="fr-BE" b="1" dirty="0" smtClean="0">
                <a:solidFill>
                  <a:srgbClr val="FF0000"/>
                </a:solidFill>
              </a:rPr>
              <a:t>malware </a:t>
            </a:r>
            <a:r>
              <a:rPr lang="fr-BE" dirty="0" err="1" smtClean="0"/>
              <a:t>is</a:t>
            </a:r>
            <a:r>
              <a:rPr lang="fr-BE" dirty="0" smtClean="0"/>
              <a:t> a </a:t>
            </a:r>
            <a:r>
              <a:rPr lang="fr-BE" dirty="0" err="1" smtClean="0"/>
              <a:t>malicious</a:t>
            </a:r>
            <a:r>
              <a:rPr lang="fr-BE" dirty="0" smtClean="0"/>
              <a:t> application </a:t>
            </a:r>
            <a:r>
              <a:rPr lang="fr-BE" dirty="0" err="1" smtClean="0"/>
              <a:t>developed</a:t>
            </a:r>
            <a:r>
              <a:rPr lang="fr-BE" dirty="0" smtClean="0"/>
              <a:t> in </a:t>
            </a:r>
            <a:r>
              <a:rPr lang="fr-BE" dirty="0" err="1" smtClean="0"/>
              <a:t>order</a:t>
            </a:r>
            <a:r>
              <a:rPr lang="fr-BE" dirty="0" smtClean="0"/>
              <a:t> to </a:t>
            </a:r>
            <a:r>
              <a:rPr lang="fr-BE" dirty="0" err="1" smtClean="0"/>
              <a:t>retrieve</a:t>
            </a:r>
            <a:r>
              <a:rPr lang="fr-BE" dirty="0" smtClean="0"/>
              <a:t> </a:t>
            </a:r>
            <a:r>
              <a:rPr lang="fr-BE" dirty="0" err="1" smtClean="0"/>
              <a:t>personal</a:t>
            </a:r>
            <a:r>
              <a:rPr lang="fr-BE" dirty="0" smtClean="0"/>
              <a:t> data, or </a:t>
            </a:r>
            <a:r>
              <a:rPr lang="fr-BE" dirty="0" err="1" smtClean="0"/>
              <a:t>manipulate</a:t>
            </a:r>
            <a:r>
              <a:rPr lang="fr-BE" dirty="0" smtClean="0"/>
              <a:t> the </a:t>
            </a:r>
            <a:r>
              <a:rPr lang="fr-BE" dirty="0" err="1" smtClean="0"/>
              <a:t>device</a:t>
            </a:r>
            <a:r>
              <a:rPr lang="fr-BE" dirty="0" smtClean="0"/>
              <a:t> of </a:t>
            </a:r>
            <a:r>
              <a:rPr lang="fr-BE" dirty="0" err="1" smtClean="0"/>
              <a:t>users</a:t>
            </a:r>
            <a:r>
              <a:rPr lang="fr-BE" dirty="0" smtClean="0"/>
              <a:t>, and </a:t>
            </a:r>
            <a:r>
              <a:rPr lang="fr-BE" dirty="0" err="1" smtClean="0"/>
              <a:t>benefit</a:t>
            </a:r>
            <a:r>
              <a:rPr lang="fr-BE" dirty="0" smtClean="0"/>
              <a:t> </a:t>
            </a:r>
            <a:r>
              <a:rPr lang="fr-BE" dirty="0" err="1" smtClean="0"/>
              <a:t>from</a:t>
            </a:r>
            <a:r>
              <a:rPr lang="fr-BE" dirty="0" smtClean="0"/>
              <a:t> </a:t>
            </a:r>
            <a:r>
              <a:rPr lang="fr-BE" dirty="0" err="1" smtClean="0"/>
              <a:t>it</a:t>
            </a:r>
            <a:r>
              <a:rPr lang="fr-BE" dirty="0" smtClean="0"/>
              <a:t>. 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599090" y="2322787"/>
            <a:ext cx="23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smtClean="0"/>
              <a:t>Malware techniques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5" name="ZoneTexte 4"/>
          <p:cNvSpPr txBox="1"/>
          <p:nvPr/>
        </p:nvSpPr>
        <p:spPr>
          <a:xfrm>
            <a:off x="2997218" y="2322787"/>
            <a:ext cx="65502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b="1" i="1" dirty="0" smtClean="0">
                <a:solidFill>
                  <a:srgbClr val="00B0F0"/>
                </a:solidFill>
              </a:rPr>
              <a:t>Installation</a:t>
            </a:r>
            <a:r>
              <a:rPr lang="fr-BE" sz="1600" dirty="0" smtClean="0"/>
              <a:t> (</a:t>
            </a:r>
            <a:r>
              <a:rPr lang="fr-BE" sz="1600" dirty="0" err="1" smtClean="0"/>
              <a:t>repackage</a:t>
            </a:r>
            <a:r>
              <a:rPr lang="fr-BE" sz="1600" dirty="0" smtClean="0"/>
              <a:t>, update </a:t>
            </a:r>
            <a:r>
              <a:rPr lang="fr-BE" sz="1600" dirty="0" err="1" smtClean="0"/>
              <a:t>attack</a:t>
            </a:r>
            <a:r>
              <a:rPr lang="fr-BE" sz="1600" dirty="0" smtClean="0"/>
              <a:t>, </a:t>
            </a:r>
            <a:r>
              <a:rPr lang="fr-BE" sz="1600" dirty="0" err="1" smtClean="0"/>
              <a:t>fake</a:t>
            </a:r>
            <a:r>
              <a:rPr lang="fr-BE" sz="1600" dirty="0" smtClean="0"/>
              <a:t> </a:t>
            </a:r>
            <a:r>
              <a:rPr lang="fr-BE" sz="1600" dirty="0" err="1" smtClean="0"/>
              <a:t>apps</a:t>
            </a:r>
            <a:r>
              <a:rPr lang="fr-BE" sz="1600" dirty="0" smtClean="0"/>
              <a:t>,…) </a:t>
            </a:r>
          </a:p>
          <a:p>
            <a:pPr marL="285750" indent="-285750">
              <a:buFontTx/>
              <a:buChar char="-"/>
            </a:pPr>
            <a:r>
              <a:rPr lang="fr-BE" sz="1600" b="1" i="1" dirty="0" smtClean="0">
                <a:solidFill>
                  <a:srgbClr val="00B0F0"/>
                </a:solidFill>
              </a:rPr>
              <a:t>Activation</a:t>
            </a:r>
            <a:r>
              <a:rPr lang="fr-BE" sz="1600" dirty="0" smtClean="0"/>
              <a:t> (BOOT_COMPLETED, </a:t>
            </a:r>
            <a:r>
              <a:rPr lang="fr-BE" sz="1600" dirty="0" err="1" smtClean="0"/>
              <a:t>triggered</a:t>
            </a:r>
            <a:r>
              <a:rPr lang="fr-BE" sz="1600" dirty="0" smtClean="0"/>
              <a:t> by an </a:t>
            </a:r>
            <a:r>
              <a:rPr lang="fr-BE" sz="1600" dirty="0" err="1" smtClean="0"/>
              <a:t>event</a:t>
            </a:r>
            <a:r>
              <a:rPr lang="fr-BE" sz="1600" dirty="0" smtClean="0"/>
              <a:t> or an action)</a:t>
            </a:r>
          </a:p>
          <a:p>
            <a:pPr marL="285750" indent="-285750">
              <a:buFontTx/>
              <a:buChar char="-"/>
            </a:pPr>
            <a:r>
              <a:rPr lang="fr-BE" sz="1600" b="1" i="1" dirty="0" err="1" smtClean="0">
                <a:solidFill>
                  <a:srgbClr val="00B0F0"/>
                </a:solidFill>
              </a:rPr>
              <a:t>Payloads</a:t>
            </a:r>
            <a:r>
              <a:rPr lang="fr-BE" sz="1600" i="1" dirty="0" smtClean="0"/>
              <a:t> </a:t>
            </a:r>
            <a:r>
              <a:rPr lang="fr-BE" sz="1600" dirty="0" smtClean="0"/>
              <a:t>(</a:t>
            </a:r>
            <a:r>
              <a:rPr lang="fr-BE" sz="1600" dirty="0" err="1" smtClean="0"/>
              <a:t>remote</a:t>
            </a:r>
            <a:r>
              <a:rPr lang="fr-BE" sz="1600" dirty="0" smtClean="0"/>
              <a:t> control, </a:t>
            </a:r>
            <a:r>
              <a:rPr lang="fr-BE" sz="1600" dirty="0" err="1" smtClean="0"/>
              <a:t>financial</a:t>
            </a:r>
            <a:r>
              <a:rPr lang="fr-BE" sz="1600" dirty="0" smtClean="0"/>
              <a:t> charge, information collection,…)</a:t>
            </a:r>
          </a:p>
          <a:p>
            <a:pPr marL="285750" indent="-285750">
              <a:buFontTx/>
              <a:buChar char="-"/>
            </a:pPr>
            <a:r>
              <a:rPr lang="fr-BE" sz="1600" b="1" i="1" dirty="0" err="1" smtClean="0">
                <a:solidFill>
                  <a:srgbClr val="00B0F0"/>
                </a:solidFill>
              </a:rPr>
              <a:t>Additional</a:t>
            </a:r>
            <a:r>
              <a:rPr lang="fr-BE" sz="1600" b="1" i="1" dirty="0" smtClean="0">
                <a:solidFill>
                  <a:srgbClr val="00B0F0"/>
                </a:solidFill>
              </a:rPr>
              <a:t> Techniques </a:t>
            </a:r>
            <a:r>
              <a:rPr lang="fr-BE" sz="1600" dirty="0" smtClean="0"/>
              <a:t>(</a:t>
            </a:r>
            <a:r>
              <a:rPr lang="fr-BE" sz="1600" dirty="0" err="1" smtClean="0"/>
              <a:t>shadow</a:t>
            </a:r>
            <a:r>
              <a:rPr lang="fr-BE" sz="1600" dirty="0" smtClean="0"/>
              <a:t> </a:t>
            </a:r>
            <a:r>
              <a:rPr lang="fr-BE" sz="1600" dirty="0" err="1" smtClean="0"/>
              <a:t>payloads</a:t>
            </a:r>
            <a:r>
              <a:rPr lang="fr-BE" sz="1600" dirty="0" smtClean="0"/>
              <a:t>, </a:t>
            </a:r>
            <a:r>
              <a:rPr lang="fr-BE" sz="1600" dirty="0" err="1" smtClean="0"/>
              <a:t>obfuscation</a:t>
            </a:r>
            <a:r>
              <a:rPr lang="fr-BE" sz="1600" dirty="0" smtClean="0"/>
              <a:t>, anti-</a:t>
            </a:r>
            <a:r>
              <a:rPr lang="fr-BE" sz="1600" dirty="0" err="1" smtClean="0"/>
              <a:t>analysis</a:t>
            </a:r>
            <a:r>
              <a:rPr lang="fr-BE" sz="1600" dirty="0" smtClean="0"/>
              <a:t>,…)</a:t>
            </a:r>
            <a:endParaRPr lang="fr-BE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599090" y="3906297"/>
            <a:ext cx="1075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 smtClean="0"/>
              <a:t>We</a:t>
            </a:r>
            <a:r>
              <a:rPr lang="fr-BE" dirty="0" smtClean="0"/>
              <a:t> have </a:t>
            </a:r>
            <a:r>
              <a:rPr lang="fr-BE" dirty="0" err="1" smtClean="0"/>
              <a:t>manually</a:t>
            </a:r>
            <a:r>
              <a:rPr lang="fr-BE" dirty="0" smtClean="0"/>
              <a:t> </a:t>
            </a:r>
            <a:r>
              <a:rPr lang="fr-BE" dirty="0" err="1" smtClean="0"/>
              <a:t>analyzed</a:t>
            </a:r>
            <a:r>
              <a:rPr lang="fr-BE" dirty="0" smtClean="0"/>
              <a:t> multiples Malwares techniques and code, in </a:t>
            </a:r>
            <a:r>
              <a:rPr lang="fr-BE" dirty="0" err="1" smtClean="0"/>
              <a:t>order</a:t>
            </a:r>
            <a:r>
              <a:rPr lang="fr-BE" dirty="0" smtClean="0"/>
              <a:t> to </a:t>
            </a:r>
            <a:r>
              <a:rPr lang="fr-BE" dirty="0" err="1" smtClean="0"/>
              <a:t>retrieve</a:t>
            </a:r>
            <a:r>
              <a:rPr lang="fr-BE" dirty="0" smtClean="0"/>
              <a:t> possible </a:t>
            </a:r>
            <a:r>
              <a:rPr lang="fr-BE" dirty="0" err="1" smtClean="0"/>
              <a:t>malicious</a:t>
            </a:r>
            <a:r>
              <a:rPr lang="fr-BE" dirty="0" smtClean="0"/>
              <a:t> signature, </a:t>
            </a:r>
            <a:r>
              <a:rPr lang="fr-BE" dirty="0" err="1" smtClean="0"/>
              <a:t>which</a:t>
            </a:r>
            <a:r>
              <a:rPr lang="fr-BE" dirty="0" smtClean="0"/>
              <a:t> </a:t>
            </a:r>
            <a:r>
              <a:rPr lang="fr-BE" dirty="0" err="1" smtClean="0"/>
              <a:t>would</a:t>
            </a:r>
            <a:r>
              <a:rPr lang="fr-BE" dirty="0" smtClean="0"/>
              <a:t> </a:t>
            </a:r>
            <a:r>
              <a:rPr lang="fr-BE" dirty="0" err="1" smtClean="0"/>
              <a:t>be</a:t>
            </a:r>
            <a:r>
              <a:rPr lang="fr-BE" dirty="0" smtClean="0"/>
              <a:t> </a:t>
            </a:r>
            <a:r>
              <a:rPr lang="fr-BE" dirty="0" err="1" smtClean="0"/>
              <a:t>used</a:t>
            </a:r>
            <a:r>
              <a:rPr lang="fr-BE" dirty="0" smtClean="0"/>
              <a:t> for the </a:t>
            </a:r>
            <a:r>
              <a:rPr lang="fr-BE" dirty="0" err="1" smtClean="0"/>
              <a:t>analysis</a:t>
            </a:r>
            <a:r>
              <a:rPr lang="fr-BE" dirty="0" smtClean="0"/>
              <a:t> of Android applications </a:t>
            </a:r>
            <a:r>
              <a:rPr lang="fr-BE" dirty="0" err="1" smtClean="0"/>
              <a:t>with</a:t>
            </a:r>
            <a:r>
              <a:rPr lang="fr-BE" dirty="0" smtClean="0"/>
              <a:t> the App-MD.</a:t>
            </a:r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263" y="1464667"/>
            <a:ext cx="1399595" cy="14462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99090" y="4981976"/>
            <a:ext cx="424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Samples</a:t>
            </a:r>
            <a:r>
              <a:rPr lang="fr-BE" b="1" u="sng" dirty="0" smtClean="0"/>
              <a:t> of </a:t>
            </a:r>
            <a:r>
              <a:rPr lang="fr-BE" b="1" u="sng" dirty="0" err="1" smtClean="0"/>
              <a:t>malicious</a:t>
            </a:r>
            <a:r>
              <a:rPr lang="fr-BE" b="1" u="sng" dirty="0" smtClean="0"/>
              <a:t> signature </a:t>
            </a:r>
            <a:r>
              <a:rPr lang="fr-BE" b="1" u="sng" dirty="0" err="1" smtClean="0"/>
              <a:t>applied</a:t>
            </a:r>
            <a:r>
              <a:rPr lang="fr-BE" b="1" u="sng" dirty="0" smtClean="0"/>
              <a:t>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9" name="ZoneTexte 8"/>
          <p:cNvSpPr txBox="1"/>
          <p:nvPr/>
        </p:nvSpPr>
        <p:spPr>
          <a:xfrm>
            <a:off x="4839674" y="4981976"/>
            <a:ext cx="29685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err="1" smtClean="0"/>
              <a:t>TelephonyManager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SmsManager</a:t>
            </a:r>
            <a:endParaRPr lang="fr-BE" sz="1600" dirty="0" smtClean="0"/>
          </a:p>
          <a:p>
            <a:pPr marL="285750" indent="-285750">
              <a:buFontTx/>
              <a:buChar char="-"/>
            </a:pPr>
            <a:r>
              <a:rPr lang="fr-BE" sz="1600" dirty="0" smtClean="0"/>
              <a:t>Base64.decode</a:t>
            </a:r>
          </a:p>
          <a:p>
            <a:pPr marL="285750" indent="-285750">
              <a:buFontTx/>
              <a:buChar char="-"/>
            </a:pPr>
            <a:r>
              <a:rPr lang="fr-BE" sz="1600" dirty="0" err="1" smtClean="0"/>
              <a:t>getExternalStorageDirectory</a:t>
            </a:r>
            <a:endParaRPr lang="fr-BE" sz="1600" dirty="0"/>
          </a:p>
        </p:txBody>
      </p:sp>
    </p:spTree>
    <p:extLst>
      <p:ext uri="{BB962C8B-B14F-4D97-AF65-F5344CB8AC3E}">
        <p14:creationId xmlns:p14="http://schemas.microsoft.com/office/powerpoint/2010/main" val="838616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600" b="1" dirty="0" err="1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Artificial</a:t>
            </a:r>
            <a:r>
              <a:rPr lang="fr-BE" sz="36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 Intelligence – Machine Learning</a:t>
            </a:r>
            <a:endParaRPr lang="fr-BE" sz="36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2067" y="1015431"/>
            <a:ext cx="1051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 smtClean="0">
                <a:solidFill>
                  <a:srgbClr val="00B050"/>
                </a:solidFill>
              </a:rPr>
              <a:t>Artificial</a:t>
            </a:r>
            <a:r>
              <a:rPr lang="fr-BE" dirty="0" smtClean="0">
                <a:solidFill>
                  <a:srgbClr val="00B050"/>
                </a:solidFill>
              </a:rPr>
              <a:t> Intelligence </a:t>
            </a:r>
            <a:r>
              <a:rPr lang="fr-BE" dirty="0" err="1" smtClean="0"/>
              <a:t>can</a:t>
            </a:r>
            <a:r>
              <a:rPr lang="fr-BE" dirty="0" smtClean="0"/>
              <a:t> </a:t>
            </a:r>
            <a:r>
              <a:rPr lang="fr-BE" dirty="0" err="1" smtClean="0"/>
              <a:t>be</a:t>
            </a:r>
            <a:r>
              <a:rPr lang="fr-BE" dirty="0" smtClean="0"/>
              <a:t> </a:t>
            </a:r>
            <a:r>
              <a:rPr lang="fr-BE" dirty="0" err="1" smtClean="0"/>
              <a:t>introduced</a:t>
            </a:r>
            <a:r>
              <a:rPr lang="fr-BE" dirty="0" smtClean="0"/>
              <a:t> in </a:t>
            </a:r>
            <a:r>
              <a:rPr lang="fr-BE" dirty="0" err="1" smtClean="0"/>
              <a:t>order</a:t>
            </a:r>
            <a:r>
              <a:rPr lang="fr-BE" dirty="0" smtClean="0"/>
              <a:t> to </a:t>
            </a:r>
            <a:r>
              <a:rPr lang="fr-BE" dirty="0" err="1" smtClean="0"/>
              <a:t>solve</a:t>
            </a:r>
            <a:r>
              <a:rPr lang="fr-BE" dirty="0" smtClean="0"/>
              <a:t> </a:t>
            </a:r>
            <a:r>
              <a:rPr lang="fr-BE" dirty="0" err="1" smtClean="0"/>
              <a:t>problems</a:t>
            </a:r>
            <a:r>
              <a:rPr lang="fr-BE" dirty="0" smtClean="0"/>
              <a:t> </a:t>
            </a:r>
            <a:r>
              <a:rPr lang="fr-BE" dirty="0" err="1" smtClean="0"/>
              <a:t>which</a:t>
            </a:r>
            <a:r>
              <a:rPr lang="fr-BE" dirty="0" smtClean="0"/>
              <a:t> are </a:t>
            </a:r>
            <a:r>
              <a:rPr lang="fr-BE" dirty="0" err="1" smtClean="0"/>
              <a:t>likely</a:t>
            </a:r>
            <a:r>
              <a:rPr lang="fr-BE" dirty="0" smtClean="0"/>
              <a:t> to </a:t>
            </a:r>
            <a:r>
              <a:rPr lang="fr-BE" dirty="0" err="1" smtClean="0"/>
              <a:t>be</a:t>
            </a:r>
            <a:r>
              <a:rPr lang="fr-BE" dirty="0" smtClean="0"/>
              <a:t> solvable </a:t>
            </a:r>
            <a:r>
              <a:rPr lang="fr-BE" dirty="0" err="1" smtClean="0"/>
              <a:t>using</a:t>
            </a:r>
            <a:r>
              <a:rPr lang="fr-BE" dirty="0" smtClean="0"/>
              <a:t> an </a:t>
            </a:r>
            <a:r>
              <a:rPr lang="fr-BE" dirty="0" err="1" smtClean="0"/>
              <a:t>automatic</a:t>
            </a:r>
            <a:r>
              <a:rPr lang="fr-BE" dirty="0" smtClean="0"/>
              <a:t> model, if the data to analyse </a:t>
            </a:r>
            <a:r>
              <a:rPr lang="fr-BE" dirty="0" err="1" smtClean="0"/>
              <a:t>is</a:t>
            </a:r>
            <a:r>
              <a:rPr lang="fr-BE" dirty="0" smtClean="0"/>
              <a:t> </a:t>
            </a:r>
            <a:r>
              <a:rPr lang="fr-BE" dirty="0" err="1" smtClean="0"/>
              <a:t>modified</a:t>
            </a:r>
            <a:r>
              <a:rPr lang="fr-BE" dirty="0" smtClean="0"/>
              <a:t> and </a:t>
            </a:r>
            <a:r>
              <a:rPr lang="fr-BE" dirty="0" err="1" smtClean="0"/>
              <a:t>hardly</a:t>
            </a:r>
            <a:r>
              <a:rPr lang="fr-BE" dirty="0" smtClean="0"/>
              <a:t> analysable </a:t>
            </a:r>
            <a:r>
              <a:rPr lang="fr-BE" dirty="0" err="1" smtClean="0"/>
              <a:t>manually</a:t>
            </a:r>
            <a:r>
              <a:rPr lang="fr-BE" dirty="0" smtClean="0"/>
              <a:t>.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322067" y="2363558"/>
            <a:ext cx="292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We</a:t>
            </a:r>
            <a:r>
              <a:rPr lang="fr-BE" b="1" u="sng" dirty="0" smtClean="0"/>
              <a:t> </a:t>
            </a:r>
            <a:r>
              <a:rPr lang="fr-BE" b="1" u="sng" dirty="0" err="1" smtClean="0"/>
              <a:t>introduce</a:t>
            </a:r>
            <a:r>
              <a:rPr lang="fr-BE" b="1" u="sng" dirty="0" smtClean="0"/>
              <a:t> four </a:t>
            </a:r>
            <a:r>
              <a:rPr lang="fr-BE" b="1" u="sng" dirty="0" err="1" smtClean="0"/>
              <a:t>models</a:t>
            </a:r>
            <a:r>
              <a:rPr lang="fr-BE" b="1" u="sng" dirty="0" smtClean="0"/>
              <a:t>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3177490" y="2363558"/>
            <a:ext cx="6317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600" dirty="0" smtClean="0">
                <a:solidFill>
                  <a:srgbClr val="00B0F0"/>
                </a:solidFill>
              </a:rPr>
              <a:t>K-</a:t>
            </a:r>
            <a:r>
              <a:rPr lang="fr-BE" sz="1600" dirty="0" err="1" smtClean="0">
                <a:solidFill>
                  <a:srgbClr val="00B0F0"/>
                </a:solidFill>
              </a:rPr>
              <a:t>Neirest</a:t>
            </a:r>
            <a:r>
              <a:rPr lang="fr-BE" sz="1600" dirty="0" smtClean="0">
                <a:solidFill>
                  <a:srgbClr val="00B0F0"/>
                </a:solidFill>
              </a:rPr>
              <a:t>-Neighbors</a:t>
            </a:r>
            <a:r>
              <a:rPr lang="fr-BE" sz="1600" dirty="0" smtClean="0"/>
              <a:t> – </a:t>
            </a:r>
            <a:r>
              <a:rPr lang="fr-BE" sz="1600" dirty="0" smtClean="0">
                <a:solidFill>
                  <a:srgbClr val="FFC000"/>
                </a:solidFill>
              </a:rPr>
              <a:t>All permissions </a:t>
            </a:r>
            <a:r>
              <a:rPr lang="fr-BE" sz="1600" dirty="0" smtClean="0"/>
              <a:t>(Machine Learning)</a:t>
            </a:r>
          </a:p>
          <a:p>
            <a:pPr marL="285750" indent="-285750">
              <a:buFontTx/>
              <a:buChar char="-"/>
            </a:pPr>
            <a:r>
              <a:rPr lang="fr-BE" sz="1600" dirty="0" smtClean="0">
                <a:solidFill>
                  <a:srgbClr val="FFFF00"/>
                </a:solidFill>
              </a:rPr>
              <a:t>Neural Networks </a:t>
            </a:r>
            <a:r>
              <a:rPr lang="fr-BE" sz="1600" dirty="0" smtClean="0"/>
              <a:t>– </a:t>
            </a:r>
            <a:r>
              <a:rPr lang="fr-BE" sz="1600" dirty="0" smtClean="0">
                <a:solidFill>
                  <a:srgbClr val="FFC000"/>
                </a:solidFill>
              </a:rPr>
              <a:t>All permissions </a:t>
            </a:r>
            <a:r>
              <a:rPr lang="fr-BE" sz="1600" dirty="0" smtClean="0"/>
              <a:t>(</a:t>
            </a:r>
            <a:r>
              <a:rPr lang="fr-BE" sz="1600" dirty="0" err="1" smtClean="0"/>
              <a:t>Deep</a:t>
            </a:r>
            <a:r>
              <a:rPr lang="fr-BE" sz="1600" dirty="0" smtClean="0"/>
              <a:t> Learning)</a:t>
            </a:r>
          </a:p>
          <a:p>
            <a:pPr marL="285750" indent="-285750">
              <a:buFontTx/>
              <a:buChar char="-"/>
            </a:pPr>
            <a:r>
              <a:rPr lang="fr-BE" sz="1600" dirty="0" smtClean="0">
                <a:solidFill>
                  <a:srgbClr val="00B0F0"/>
                </a:solidFill>
              </a:rPr>
              <a:t>K-</a:t>
            </a:r>
            <a:r>
              <a:rPr lang="fr-BE" sz="1600" dirty="0" err="1" smtClean="0">
                <a:solidFill>
                  <a:srgbClr val="00B0F0"/>
                </a:solidFill>
              </a:rPr>
              <a:t>Neirest</a:t>
            </a:r>
            <a:r>
              <a:rPr lang="fr-BE" sz="1600" dirty="0" smtClean="0">
                <a:solidFill>
                  <a:srgbClr val="00B0F0"/>
                </a:solidFill>
              </a:rPr>
              <a:t>-Neighbors</a:t>
            </a:r>
            <a:r>
              <a:rPr lang="fr-BE" sz="1600" dirty="0" smtClean="0"/>
              <a:t> – </a:t>
            </a:r>
            <a:r>
              <a:rPr lang="fr-BE" sz="1600" dirty="0" smtClean="0">
                <a:solidFill>
                  <a:srgbClr val="FF0000"/>
                </a:solidFill>
              </a:rPr>
              <a:t>Dangerous permissions </a:t>
            </a:r>
            <a:r>
              <a:rPr lang="fr-BE" sz="1600" dirty="0" smtClean="0"/>
              <a:t>(Machine Learning)</a:t>
            </a:r>
          </a:p>
          <a:p>
            <a:pPr marL="285750" indent="-285750">
              <a:buFontTx/>
              <a:buChar char="-"/>
            </a:pPr>
            <a:r>
              <a:rPr lang="fr-BE" sz="1600" dirty="0" smtClean="0">
                <a:solidFill>
                  <a:srgbClr val="FFFF00"/>
                </a:solidFill>
              </a:rPr>
              <a:t>Neural Networks </a:t>
            </a:r>
            <a:r>
              <a:rPr lang="fr-BE" sz="1600" dirty="0" smtClean="0"/>
              <a:t>– </a:t>
            </a:r>
            <a:r>
              <a:rPr lang="fr-BE" sz="1600" dirty="0" smtClean="0">
                <a:solidFill>
                  <a:srgbClr val="FF0000"/>
                </a:solidFill>
              </a:rPr>
              <a:t>Dangerous permissions </a:t>
            </a:r>
            <a:r>
              <a:rPr lang="fr-BE" sz="1600" dirty="0" smtClean="0"/>
              <a:t>(</a:t>
            </a:r>
            <a:r>
              <a:rPr lang="fr-BE" sz="1600" dirty="0" err="1" smtClean="0"/>
              <a:t>Deep</a:t>
            </a:r>
            <a:r>
              <a:rPr lang="fr-BE" sz="1600" dirty="0" smtClean="0"/>
              <a:t> Learning)</a:t>
            </a:r>
          </a:p>
          <a:p>
            <a:endParaRPr lang="fr-BE" sz="1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844" y="1402848"/>
            <a:ext cx="2279156" cy="14956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94" y="5624715"/>
            <a:ext cx="4515480" cy="88594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4" y="5565740"/>
            <a:ext cx="4515480" cy="90500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94" y="4542682"/>
            <a:ext cx="4505954" cy="88594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0" y="4453827"/>
            <a:ext cx="4505954" cy="88594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38489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BE" sz="3200" b="1" dirty="0" smtClean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Application for malware-detector in Android Applications (App-MD)</a:t>
            </a:r>
            <a:endParaRPr lang="fr-BE" sz="3200" b="1" dirty="0">
              <a:effectLst>
                <a:glow rad="101600">
                  <a:srgbClr val="00B0F0">
                    <a:alpha val="60000"/>
                  </a:srgbClr>
                </a:glo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410" y="78527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u="sng" dirty="0" err="1" smtClean="0"/>
              <a:t>Analysis</a:t>
            </a:r>
            <a:r>
              <a:rPr lang="fr-BE" b="1" u="sng" dirty="0" smtClean="0"/>
              <a:t> flow </a:t>
            </a:r>
            <a:r>
              <a:rPr lang="fr-BE" dirty="0" smtClean="0"/>
              <a:t>: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1793517" y="785274"/>
            <a:ext cx="51406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smtClean="0"/>
              <a:t>Input of the </a:t>
            </a:r>
            <a:r>
              <a:rPr lang="fr-BE" b="1" dirty="0" err="1" smtClean="0">
                <a:solidFill>
                  <a:srgbClr val="FFFF00"/>
                </a:solidFill>
              </a:rPr>
              <a:t>app</a:t>
            </a:r>
            <a:r>
              <a:rPr lang="fr-BE" dirty="0" smtClean="0"/>
              <a:t> (</a:t>
            </a:r>
            <a:r>
              <a:rPr lang="fr-BE" dirty="0" err="1" smtClean="0"/>
              <a:t>only</a:t>
            </a:r>
            <a:r>
              <a:rPr lang="fr-BE" dirty="0" smtClean="0"/>
              <a:t> </a:t>
            </a:r>
            <a:r>
              <a:rPr lang="fr-BE" dirty="0" err="1" smtClean="0"/>
              <a:t>allowing</a:t>
            </a:r>
            <a:r>
              <a:rPr lang="fr-BE" dirty="0" smtClean="0"/>
              <a:t> extension </a:t>
            </a:r>
            <a:r>
              <a:rPr lang="fr-BE" i="1" dirty="0" smtClean="0"/>
              <a:t>.</a:t>
            </a:r>
            <a:r>
              <a:rPr lang="fr-BE" i="1" dirty="0" err="1" smtClean="0"/>
              <a:t>apk</a:t>
            </a:r>
            <a:r>
              <a:rPr lang="fr-B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BE" dirty="0" err="1" smtClean="0"/>
              <a:t>Possibility</a:t>
            </a:r>
            <a:r>
              <a:rPr lang="fr-BE" dirty="0" smtClean="0"/>
              <a:t> to analyse the </a:t>
            </a:r>
            <a:r>
              <a:rPr lang="fr-BE" dirty="0" err="1" smtClean="0"/>
              <a:t>app</a:t>
            </a:r>
            <a:r>
              <a:rPr lang="fr-BE" dirty="0" smtClean="0"/>
              <a:t> </a:t>
            </a:r>
            <a:r>
              <a:rPr lang="fr-BE" dirty="0" err="1" smtClean="0"/>
              <a:t>manually</a:t>
            </a:r>
            <a:r>
              <a:rPr lang="fr-BE" dirty="0" smtClean="0"/>
              <a:t> via an </a:t>
            </a:r>
            <a:r>
              <a:rPr lang="fr-BE" b="1" i="1" dirty="0" smtClean="0">
                <a:solidFill>
                  <a:schemeClr val="tx1">
                    <a:lumMod val="50000"/>
                  </a:schemeClr>
                </a:solidFill>
              </a:rPr>
              <a:t>UI</a:t>
            </a:r>
          </a:p>
          <a:p>
            <a:pPr marL="285750" indent="-285750">
              <a:buFontTx/>
              <a:buChar char="-"/>
            </a:pPr>
            <a:r>
              <a:rPr lang="fr-BE" dirty="0" smtClean="0">
                <a:solidFill>
                  <a:srgbClr val="FF6600"/>
                </a:solidFill>
              </a:rPr>
              <a:t>Reverse engineering</a:t>
            </a:r>
            <a:r>
              <a:rPr lang="fr-BE" dirty="0" smtClean="0"/>
              <a:t> of the </a:t>
            </a:r>
            <a:r>
              <a:rPr lang="fr-BE" dirty="0" err="1" smtClean="0"/>
              <a:t>app</a:t>
            </a:r>
            <a:r>
              <a:rPr lang="fr-BE" dirty="0" smtClean="0"/>
              <a:t> (</a:t>
            </a:r>
            <a:r>
              <a:rPr lang="fr-BE" dirty="0" err="1" smtClean="0"/>
              <a:t>creation</a:t>
            </a:r>
            <a:r>
              <a:rPr lang="fr-BE" dirty="0" smtClean="0"/>
              <a:t> of a </a:t>
            </a:r>
            <a:r>
              <a:rPr lang="fr-BE" dirty="0" err="1" smtClean="0"/>
              <a:t>folder</a:t>
            </a:r>
            <a:r>
              <a:rPr lang="fr-BE" dirty="0" smtClean="0"/>
              <a:t> </a:t>
            </a:r>
            <a:r>
              <a:rPr lang="fr-BE" dirty="0" err="1" smtClean="0"/>
              <a:t>with</a:t>
            </a:r>
            <a:r>
              <a:rPr lang="fr-BE" dirty="0" smtClean="0"/>
              <a:t> the </a:t>
            </a:r>
            <a:r>
              <a:rPr lang="fr-BE" dirty="0" err="1" smtClean="0"/>
              <a:t>decompiled</a:t>
            </a:r>
            <a:r>
              <a:rPr lang="fr-BE" dirty="0" smtClean="0"/>
              <a:t> application)</a:t>
            </a:r>
          </a:p>
          <a:p>
            <a:pPr marL="285750" indent="-285750">
              <a:buFontTx/>
              <a:buChar char="-"/>
            </a:pPr>
            <a:r>
              <a:rPr lang="fr-BE" dirty="0" err="1" smtClean="0"/>
              <a:t>Retrieve</a:t>
            </a:r>
            <a:r>
              <a:rPr lang="fr-BE" dirty="0" smtClean="0"/>
              <a:t> of the </a:t>
            </a:r>
            <a:r>
              <a:rPr lang="fr-BE" b="1" u="sng" dirty="0" smtClean="0">
                <a:solidFill>
                  <a:srgbClr val="FFFF00"/>
                </a:solidFill>
              </a:rPr>
              <a:t>permissions</a:t>
            </a:r>
            <a:r>
              <a:rPr lang="fr-BE" dirty="0" smtClean="0"/>
              <a:t> in the </a:t>
            </a:r>
            <a:r>
              <a:rPr lang="fr-BE" dirty="0" err="1" smtClean="0"/>
              <a:t>manifest</a:t>
            </a:r>
            <a:r>
              <a:rPr lang="fr-BE" dirty="0" smtClean="0"/>
              <a:t> file</a:t>
            </a:r>
          </a:p>
          <a:p>
            <a:pPr marL="285750" indent="-285750">
              <a:buFontTx/>
              <a:buChar char="-"/>
            </a:pPr>
            <a:r>
              <a:rPr lang="fr-BE" dirty="0" err="1" smtClean="0"/>
              <a:t>Retrieve</a:t>
            </a:r>
            <a:r>
              <a:rPr lang="fr-BE" dirty="0" smtClean="0"/>
              <a:t> of the </a:t>
            </a:r>
            <a:r>
              <a:rPr lang="fr-BE" b="1" u="sng" dirty="0" smtClean="0">
                <a:solidFill>
                  <a:srgbClr val="00B0F0"/>
                </a:solidFill>
              </a:rPr>
              <a:t>codes</a:t>
            </a:r>
            <a:r>
              <a:rPr lang="fr-BE" dirty="0" smtClean="0"/>
              <a:t> </a:t>
            </a:r>
            <a:r>
              <a:rPr lang="fr-BE" dirty="0" err="1" smtClean="0"/>
              <a:t>based</a:t>
            </a:r>
            <a:r>
              <a:rPr lang="fr-BE" dirty="0" smtClean="0"/>
              <a:t> on the </a:t>
            </a:r>
            <a:r>
              <a:rPr lang="fr-BE" dirty="0" err="1" smtClean="0"/>
              <a:t>manifest</a:t>
            </a:r>
            <a:r>
              <a:rPr lang="fr-BE" dirty="0" smtClean="0"/>
              <a:t> file components structure and the .</a:t>
            </a:r>
            <a:r>
              <a:rPr lang="fr-BE" dirty="0" err="1" smtClean="0"/>
              <a:t>dex</a:t>
            </a:r>
            <a:r>
              <a:rPr lang="fr-BE" dirty="0" smtClean="0"/>
              <a:t> files.</a:t>
            </a:r>
          </a:p>
          <a:p>
            <a:pPr marL="285750" indent="-285750">
              <a:buFontTx/>
              <a:buChar char="-"/>
            </a:pPr>
            <a:r>
              <a:rPr lang="fr-BE" dirty="0" err="1" smtClean="0"/>
              <a:t>Analysis</a:t>
            </a:r>
            <a:r>
              <a:rPr lang="fr-BE" dirty="0" smtClean="0"/>
              <a:t> of the permissions </a:t>
            </a:r>
            <a:r>
              <a:rPr lang="fr-BE" dirty="0" err="1" smtClean="0"/>
              <a:t>with</a:t>
            </a:r>
            <a:r>
              <a:rPr lang="fr-BE" dirty="0" smtClean="0"/>
              <a:t> the Machine Learning model  (</a:t>
            </a:r>
            <a:r>
              <a:rPr lang="fr-BE" dirty="0" err="1" smtClean="0"/>
              <a:t>returns</a:t>
            </a:r>
            <a:r>
              <a:rPr lang="fr-BE" dirty="0" smtClean="0"/>
              <a:t> of a </a:t>
            </a:r>
            <a:r>
              <a:rPr lang="fr-BE" dirty="0" err="1" smtClean="0"/>
              <a:t>result</a:t>
            </a:r>
            <a:r>
              <a:rPr lang="fr-BE" dirty="0" smtClean="0"/>
              <a:t> </a:t>
            </a:r>
            <a:r>
              <a:rPr lang="fr-BE" dirty="0" err="1" smtClean="0"/>
              <a:t>being</a:t>
            </a:r>
            <a:r>
              <a:rPr lang="fr-BE" dirty="0" smtClean="0"/>
              <a:t> </a:t>
            </a:r>
            <a:r>
              <a:rPr lang="fr-BE" dirty="0" err="1" smtClean="0"/>
              <a:t>benign</a:t>
            </a:r>
            <a:r>
              <a:rPr lang="fr-BE" dirty="0" smtClean="0"/>
              <a:t> or </a:t>
            </a:r>
            <a:r>
              <a:rPr lang="fr-BE" dirty="0" err="1" smtClean="0"/>
              <a:t>malicious</a:t>
            </a:r>
            <a:r>
              <a:rPr lang="fr-B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BE" dirty="0" err="1" smtClean="0"/>
              <a:t>Analysis</a:t>
            </a:r>
            <a:r>
              <a:rPr lang="fr-BE" dirty="0" smtClean="0"/>
              <a:t> of the codes </a:t>
            </a:r>
            <a:r>
              <a:rPr lang="fr-BE" dirty="0" err="1" smtClean="0"/>
              <a:t>based</a:t>
            </a:r>
            <a:r>
              <a:rPr lang="fr-BE" dirty="0" smtClean="0"/>
              <a:t> on the </a:t>
            </a:r>
            <a:r>
              <a:rPr lang="fr-BE" dirty="0" err="1" smtClean="0"/>
              <a:t>malicious</a:t>
            </a:r>
            <a:r>
              <a:rPr lang="fr-BE" dirty="0" smtClean="0"/>
              <a:t> signature </a:t>
            </a:r>
            <a:r>
              <a:rPr lang="fr-BE" dirty="0" err="1" smtClean="0"/>
              <a:t>gathered</a:t>
            </a:r>
            <a:r>
              <a:rPr lang="fr-BE" dirty="0" smtClean="0"/>
              <a:t> </a:t>
            </a:r>
            <a:r>
              <a:rPr lang="fr-BE" dirty="0" err="1" smtClean="0"/>
              <a:t>manually</a:t>
            </a:r>
            <a:r>
              <a:rPr lang="fr-BE" dirty="0" smtClean="0"/>
              <a:t> (return of a </a:t>
            </a:r>
            <a:r>
              <a:rPr lang="fr-BE" dirty="0" err="1" smtClean="0"/>
              <a:t>percentage</a:t>
            </a:r>
            <a:r>
              <a:rPr lang="fr-BE" dirty="0" smtClean="0"/>
              <a:t> of matches)</a:t>
            </a:r>
          </a:p>
          <a:p>
            <a:pPr marL="285750" indent="-285750">
              <a:buFontTx/>
              <a:buChar char="-"/>
            </a:pPr>
            <a:r>
              <a:rPr lang="fr-BE" dirty="0" err="1" smtClean="0"/>
              <a:t>From</a:t>
            </a:r>
            <a:r>
              <a:rPr lang="fr-BE" dirty="0" smtClean="0"/>
              <a:t> </a:t>
            </a:r>
            <a:r>
              <a:rPr lang="fr-BE" dirty="0" err="1" smtClean="0"/>
              <a:t>both</a:t>
            </a:r>
            <a:r>
              <a:rPr lang="fr-BE" dirty="0" smtClean="0"/>
              <a:t> of the </a:t>
            </a:r>
            <a:r>
              <a:rPr lang="fr-BE" dirty="0" err="1" smtClean="0"/>
              <a:t>analysis</a:t>
            </a:r>
            <a:r>
              <a:rPr lang="fr-BE" dirty="0" smtClean="0"/>
              <a:t>, </a:t>
            </a:r>
            <a:r>
              <a:rPr lang="fr-BE" dirty="0" err="1" smtClean="0"/>
              <a:t>returns</a:t>
            </a:r>
            <a:r>
              <a:rPr lang="fr-BE" dirty="0" smtClean="0"/>
              <a:t> a final </a:t>
            </a:r>
            <a:r>
              <a:rPr lang="fr-BE" dirty="0" err="1" smtClean="0"/>
              <a:t>percentage</a:t>
            </a:r>
            <a:r>
              <a:rPr lang="fr-BE" dirty="0" smtClean="0"/>
              <a:t> </a:t>
            </a:r>
            <a:r>
              <a:rPr lang="fr-BE" dirty="0" err="1" smtClean="0"/>
              <a:t>between</a:t>
            </a:r>
            <a:r>
              <a:rPr lang="fr-BE" dirty="0" smtClean="0"/>
              <a:t> 0 and 100, </a:t>
            </a:r>
            <a:r>
              <a:rPr lang="fr-BE" dirty="0" err="1" smtClean="0"/>
              <a:t>such</a:t>
            </a:r>
            <a:r>
              <a:rPr lang="fr-BE" dirty="0" smtClean="0"/>
              <a:t> </a:t>
            </a:r>
            <a:r>
              <a:rPr lang="fr-BE" dirty="0" err="1" smtClean="0"/>
              <a:t>that</a:t>
            </a:r>
            <a:r>
              <a:rPr lang="fr-BE" dirty="0" smtClean="0"/>
              <a:t> </a:t>
            </a:r>
            <a:r>
              <a:rPr lang="fr-BE" dirty="0" smtClean="0"/>
              <a:t>:</a:t>
            </a:r>
          </a:p>
          <a:p>
            <a:pPr marL="285750" indent="-285750">
              <a:buFontTx/>
              <a:buChar char="-"/>
            </a:pPr>
            <a:endParaRPr lang="fr-BE" dirty="0" smtClean="0"/>
          </a:p>
          <a:p>
            <a:pPr marL="1657350" lvl="3" indent="-285750">
              <a:buFontTx/>
              <a:buChar char="-"/>
            </a:pPr>
            <a:r>
              <a:rPr lang="fr-BE" dirty="0" err="1" smtClean="0">
                <a:solidFill>
                  <a:srgbClr val="00B050"/>
                </a:solidFill>
              </a:rPr>
              <a:t>Benign</a:t>
            </a:r>
            <a:r>
              <a:rPr lang="fr-BE" dirty="0" smtClean="0"/>
              <a:t> ¬ &lt;45%</a:t>
            </a:r>
          </a:p>
          <a:p>
            <a:pPr marL="1200150" lvl="2" indent="-285750">
              <a:buFontTx/>
              <a:buChar char="-"/>
            </a:pPr>
            <a:r>
              <a:rPr lang="fr-BE" dirty="0" smtClean="0">
                <a:solidFill>
                  <a:srgbClr val="FFC000"/>
                </a:solidFill>
              </a:rPr>
              <a:t>Warning</a:t>
            </a:r>
            <a:r>
              <a:rPr lang="fr-BE" dirty="0" smtClean="0"/>
              <a:t> ¬ 45%&lt;X&lt;55%</a:t>
            </a:r>
          </a:p>
          <a:p>
            <a:pPr marL="1657350" lvl="3" indent="-285750">
              <a:buFontTx/>
              <a:buChar char="-"/>
            </a:pPr>
            <a:r>
              <a:rPr lang="fr-BE" dirty="0" smtClean="0">
                <a:solidFill>
                  <a:srgbClr val="FF0000"/>
                </a:solidFill>
              </a:rPr>
              <a:t>Malware</a:t>
            </a:r>
            <a:r>
              <a:rPr lang="fr-BE" dirty="0" smtClean="0"/>
              <a:t> ¬ &gt;55%</a:t>
            </a:r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69" y="737604"/>
            <a:ext cx="5043883" cy="562880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" name="Ellipse 5"/>
          <p:cNvSpPr/>
          <p:nvPr/>
        </p:nvSpPr>
        <p:spPr>
          <a:xfrm>
            <a:off x="9456141" y="1154606"/>
            <a:ext cx="141514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FFFF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8564550" y="20247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Ellipse 7"/>
          <p:cNvSpPr/>
          <p:nvPr/>
        </p:nvSpPr>
        <p:spPr>
          <a:xfrm>
            <a:off x="8650984" y="2851683"/>
            <a:ext cx="128989" cy="141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/>
          <p:cNvSpPr/>
          <p:nvPr/>
        </p:nvSpPr>
        <p:spPr>
          <a:xfrm>
            <a:off x="8638064" y="2847827"/>
            <a:ext cx="136000" cy="14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 droite 9"/>
          <p:cNvSpPr/>
          <p:nvPr/>
        </p:nvSpPr>
        <p:spPr>
          <a:xfrm rot="8429857">
            <a:off x="8511553" y="5337544"/>
            <a:ext cx="407850" cy="2020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 droite 10"/>
          <p:cNvSpPr/>
          <p:nvPr/>
        </p:nvSpPr>
        <p:spPr>
          <a:xfrm rot="5400000">
            <a:off x="8868833" y="5494107"/>
            <a:ext cx="407850" cy="20201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 droite 11"/>
          <p:cNvSpPr/>
          <p:nvPr/>
        </p:nvSpPr>
        <p:spPr>
          <a:xfrm rot="2740365">
            <a:off x="9196698" y="5346346"/>
            <a:ext cx="407850" cy="2020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21491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10208 0.0546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0586 0.1254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12546 L -0.07305 0.1268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05 0.12685 L -0.1224 0.1291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11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00586 0.1245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622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4 0.12916 L -0.12513 0.2601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13 0.26018 L -0.12383 0.4796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12453 L 0.02657 0.2039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363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0.00231 L 0.07448 0.0849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412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11758 0.0770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56 0.20394 L 0.03216 0.345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70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48 0.08495 L 0.0724 0.2328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9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58 0.07708 L 0.11797 0.2266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6 0.3456 L 0.03477 0.46504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6042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4 0.23287 L 0.02904 0.34282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548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96 0.22662 L 0.02813 0.34444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581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83 0.47963 L -0.03841 0.5879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0.05286 0.07848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391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-0.00195 0.06482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241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5756 0.07709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6" grpId="7" animBg="1"/>
      <p:bldP spid="6" grpId="8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8" grpId="0" animBg="1"/>
      <p:bldP spid="8" grpId="1" animBg="1"/>
      <p:bldP spid="8" grpId="2" animBg="1"/>
      <p:bldP spid="8" grpId="3" animBg="1"/>
      <p:bldP spid="8" grpId="4" animBg="1"/>
      <p:bldP spid="9" grpId="0" animBg="1"/>
      <p:bldP spid="9" grpId="1" animBg="1"/>
      <p:bldP spid="9" grpId="2" animBg="1"/>
      <p:bldP spid="9" grpId="3" animBg="1"/>
      <p:bldP spid="9" grpId="4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285</TotalTime>
  <Words>823</Words>
  <Application>Microsoft Office PowerPoint</Application>
  <PresentationFormat>Grand écran</PresentationFormat>
  <Paragraphs>131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Adobe Devanagari</vt:lpstr>
      <vt:lpstr>Calisto MT</vt:lpstr>
      <vt:lpstr>Trebuchet MS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Nyrhu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Sean Achtatou</dc:creator>
  <cp:lastModifiedBy>Sean Achtatou</cp:lastModifiedBy>
  <cp:revision>48</cp:revision>
  <dcterms:created xsi:type="dcterms:W3CDTF">2020-06-12T13:31:51Z</dcterms:created>
  <dcterms:modified xsi:type="dcterms:W3CDTF">2020-06-13T15:07:48Z</dcterms:modified>
</cp:coreProperties>
</file>